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1"/>
  </p:notesMasterIdLst>
  <p:sldIdLst>
    <p:sldId id="438" r:id="rId2"/>
    <p:sldId id="434" r:id="rId3"/>
    <p:sldId id="435" r:id="rId4"/>
    <p:sldId id="436" r:id="rId5"/>
    <p:sldId id="437" r:id="rId6"/>
    <p:sldId id="350" r:id="rId7"/>
    <p:sldId id="354" r:id="rId8"/>
    <p:sldId id="351" r:id="rId9"/>
    <p:sldId id="407" r:id="rId10"/>
  </p:sldIdLst>
  <p:sldSz cx="24384000" cy="13716000"/>
  <p:notesSz cx="6858000" cy="9144000"/>
  <p:embeddedFontLst>
    <p:embeddedFont>
      <p:font typeface="Pretendard Black" panose="020B0600000101010101" charset="-127"/>
      <p:bold r:id="rId12"/>
    </p:embeddedFont>
    <p:embeddedFont>
      <p:font typeface="Pretendard SemiBold" panose="020B0600000101010101" charset="-127"/>
      <p:bold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78D8"/>
    <a:srgbClr val="F3F3F3"/>
    <a:srgbClr val="A4C2F4"/>
    <a:srgbClr val="C9DAF8"/>
    <a:srgbClr val="F7F3FB"/>
    <a:srgbClr val="F2EBF9"/>
    <a:srgbClr val="F9F6FC"/>
    <a:srgbClr val="452DDD"/>
    <a:srgbClr val="EDF1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1278" autoAdjust="0"/>
  </p:normalViewPr>
  <p:slideViewPr>
    <p:cSldViewPr>
      <p:cViewPr>
        <p:scale>
          <a:sx n="30" d="100"/>
          <a:sy n="30" d="100"/>
        </p:scale>
        <p:origin x="1242" y="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2787" y="51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38EA6-2BB2-4F28-A6B9-292EFFD491A9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55A96-BA39-414E-B8C0-F3F89B67E9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143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55A96-BA39-414E-B8C0-F3F89B67E9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318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의미를 거리 관계로 계산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55A96-BA39-414E-B8C0-F3F89B67E9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553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의미를 거리 관계로 계산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55A96-BA39-414E-B8C0-F3F89B67E9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6018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55A96-BA39-414E-B8C0-F3F89B67E9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967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입력값과</a:t>
            </a:r>
            <a:r>
              <a:rPr lang="ko-KR" altLang="en-US" dirty="0"/>
              <a:t> </a:t>
            </a:r>
            <a:r>
              <a:rPr lang="ko-KR" altLang="en-US" dirty="0" err="1"/>
              <a:t>출력값의</a:t>
            </a:r>
            <a:r>
              <a:rPr lang="ko-KR" altLang="en-US" dirty="0"/>
              <a:t> 개수에 따라 </a:t>
            </a:r>
            <a:r>
              <a:rPr lang="en-US" altLang="ko-KR" dirty="0"/>
              <a:t>RNN</a:t>
            </a:r>
            <a:r>
              <a:rPr lang="ko-KR" altLang="en-US" dirty="0"/>
              <a:t>은 여러 가지 일을 할 수 있습니다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One to One:</a:t>
            </a:r>
            <a:r>
              <a:rPr lang="ko-KR" altLang="en-US" dirty="0"/>
              <a:t> 일반적인 인공지능 방식으로</a:t>
            </a:r>
            <a:r>
              <a:rPr lang="en-US" altLang="ko-KR" dirty="0"/>
              <a:t>, </a:t>
            </a:r>
            <a:r>
              <a:rPr lang="ko-KR" altLang="en-US" dirty="0"/>
              <a:t>한 가지 정보를 넣으면 한 가지 답이 나옵니다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One to Many:</a:t>
            </a:r>
            <a:r>
              <a:rPr lang="ko-KR" altLang="en-US" dirty="0"/>
              <a:t> 하나의 이미지</a:t>
            </a:r>
            <a:r>
              <a:rPr lang="en-US" altLang="ko-KR" dirty="0"/>
              <a:t>(</a:t>
            </a:r>
            <a:r>
              <a:rPr lang="ko-KR" altLang="en-US" dirty="0"/>
              <a:t>입력</a:t>
            </a:r>
            <a:r>
              <a:rPr lang="en-US" altLang="ko-KR" dirty="0"/>
              <a:t>)</a:t>
            </a:r>
            <a:r>
              <a:rPr lang="ko-KR" altLang="en-US" dirty="0"/>
              <a:t>를 보고 </a:t>
            </a:r>
            <a:r>
              <a:rPr lang="en-US" altLang="ko-KR" dirty="0"/>
              <a:t>"</a:t>
            </a:r>
            <a:r>
              <a:rPr lang="ko-KR" altLang="en-US" dirty="0"/>
              <a:t>강아지가 뛰어논다</a:t>
            </a:r>
            <a:r>
              <a:rPr lang="en-US" altLang="ko-KR" dirty="0"/>
              <a:t>"</a:t>
            </a:r>
            <a:r>
              <a:rPr lang="ko-KR" altLang="en-US" dirty="0"/>
              <a:t>라는 여러 단어의 문장</a:t>
            </a:r>
            <a:r>
              <a:rPr lang="en-US" altLang="ko-KR" dirty="0"/>
              <a:t>(</a:t>
            </a:r>
            <a:r>
              <a:rPr lang="ko-KR" altLang="en-US" dirty="0"/>
              <a:t>출력</a:t>
            </a:r>
            <a:r>
              <a:rPr lang="en-US" altLang="ko-KR" dirty="0"/>
              <a:t>)</a:t>
            </a:r>
            <a:r>
              <a:rPr lang="ko-KR" altLang="en-US" dirty="0"/>
              <a:t>을 만드는 식입니다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Many to One:</a:t>
            </a:r>
            <a:r>
              <a:rPr lang="ko-KR" altLang="en-US" dirty="0"/>
              <a:t> </a:t>
            </a:r>
            <a:r>
              <a:rPr lang="en-US" altLang="ko-KR" b="1" dirty="0"/>
              <a:t>(</a:t>
            </a:r>
            <a:r>
              <a:rPr lang="ko-KR" altLang="en-US" b="1" dirty="0"/>
              <a:t>영화 리뷰 분석</a:t>
            </a:r>
            <a:r>
              <a:rPr lang="en-US" altLang="ko-KR" b="1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/>
              <a:t>이 영화 진짜 감동적이야</a:t>
            </a:r>
            <a:r>
              <a:rPr lang="en-US" altLang="ko-KR" dirty="0"/>
              <a:t>"</a:t>
            </a:r>
            <a:r>
              <a:rPr lang="ko-KR" altLang="en-US" dirty="0"/>
              <a:t>라는 여러 단어를 읽고 </a:t>
            </a:r>
            <a:r>
              <a:rPr lang="en-US" altLang="ko-KR" dirty="0"/>
              <a:t>'</a:t>
            </a:r>
            <a:r>
              <a:rPr lang="ko-KR" altLang="en-US" dirty="0"/>
              <a:t>긍정</a:t>
            </a:r>
            <a:r>
              <a:rPr lang="en-US" altLang="ko-KR" dirty="0"/>
              <a:t>'</a:t>
            </a:r>
            <a:r>
              <a:rPr lang="ko-KR" altLang="en-US" dirty="0"/>
              <a:t>이라는 하나의 결과물로 요약합니다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Many to Many:</a:t>
            </a:r>
            <a:r>
              <a:rPr lang="ko-KR" altLang="en-US" dirty="0"/>
              <a:t> 문장을 넣으면 다른 언어 문장으로 바꿔주는 </a:t>
            </a:r>
            <a:r>
              <a:rPr lang="en-US" altLang="ko-KR" dirty="0"/>
              <a:t>'</a:t>
            </a:r>
            <a:r>
              <a:rPr lang="ko-KR" altLang="en-US" dirty="0"/>
              <a:t>번역</a:t>
            </a:r>
            <a:r>
              <a:rPr lang="en-US" altLang="ko-KR" dirty="0"/>
              <a:t>'</a:t>
            </a:r>
            <a:r>
              <a:rPr lang="ko-KR" altLang="en-US" dirty="0"/>
              <a:t>에 주로 쓰입니다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55A96-BA39-414E-B8C0-F3F89B67E9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003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B04D07A4-CEF1-43A7-8F93-A92462C121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</a:blip>
          <a:srcRect l="29072"/>
          <a:stretch/>
        </p:blipFill>
        <p:spPr>
          <a:xfrm>
            <a:off x="-609600" y="-25400"/>
            <a:ext cx="29591000" cy="16497300"/>
          </a:xfrm>
          <a:prstGeom prst="rect">
            <a:avLst/>
          </a:prstGeom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C5686C88-81DF-4F5A-8BC1-4445269876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25000"/>
          </a:blip>
          <a:srcRect l="38173"/>
          <a:stretch/>
        </p:blipFill>
        <p:spPr>
          <a:xfrm>
            <a:off x="-609600" y="-25400"/>
            <a:ext cx="25793700" cy="16497300"/>
          </a:xfrm>
          <a:prstGeom prst="rect">
            <a:avLst/>
          </a:prstGeom>
        </p:spPr>
      </p:pic>
      <p:pic>
        <p:nvPicPr>
          <p:cNvPr id="11" name="Picture 5">
            <a:extLst>
              <a:ext uri="{FF2B5EF4-FFF2-40B4-BE49-F238E27FC236}">
                <a16:creationId xmlns:a16="http://schemas.microsoft.com/office/drawing/2014/main" id="{A3842CF8-3286-4D76-91D3-E7B36D94B8C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287783EE-E1F9-4E26-A6DF-C78714BCC22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816100" y="2870200"/>
            <a:ext cx="127000" cy="635000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9B7004D2-64AA-41DE-B9E3-7D0E2F97C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2667000"/>
            <a:ext cx="21031200" cy="1143000"/>
          </a:xfrm>
        </p:spPr>
        <p:txBody>
          <a:bodyPr>
            <a:normAutofit/>
          </a:bodyPr>
          <a:lstStyle>
            <a:lvl1pPr>
              <a:defRPr sz="6400"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F18BFCE6-FBF4-42F8-A4F6-F33680B282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944021"/>
            <a:ext cx="8229600" cy="635000"/>
          </a:xfrm>
        </p:spPr>
        <p:txBody>
          <a:bodyPr/>
          <a:lstStyle>
            <a:lvl1pPr algn="l">
              <a:defRPr sz="1800">
                <a:latin typeface="Pretendard SemiBold" panose="020B0600000101010101" charset="-127"/>
                <a:ea typeface="Pretendard SemiBold" panose="020B0600000101010101" charset="-127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025505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B04D07A4-CEF1-43A7-8F93-A92462C121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</a:blip>
          <a:srcRect l="26332"/>
          <a:stretch/>
        </p:blipFill>
        <p:spPr>
          <a:xfrm>
            <a:off x="-1752600" y="-25400"/>
            <a:ext cx="30734000" cy="16497300"/>
          </a:xfrm>
          <a:prstGeom prst="rect">
            <a:avLst/>
          </a:prstGeom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C5686C88-81DF-4F5A-8BC1-4445269876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25000"/>
          </a:blip>
          <a:srcRect l="37534"/>
          <a:stretch/>
        </p:blipFill>
        <p:spPr>
          <a:xfrm>
            <a:off x="-838200" y="-25400"/>
            <a:ext cx="26060400" cy="16497300"/>
          </a:xfrm>
          <a:prstGeom prst="rect">
            <a:avLst/>
          </a:prstGeom>
        </p:spPr>
      </p:pic>
      <p:pic>
        <p:nvPicPr>
          <p:cNvPr id="11" name="Picture 5">
            <a:extLst>
              <a:ext uri="{FF2B5EF4-FFF2-40B4-BE49-F238E27FC236}">
                <a16:creationId xmlns:a16="http://schemas.microsoft.com/office/drawing/2014/main" id="{A3842CF8-3286-4D76-91D3-E7B36D94B8C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30A61732-F669-4DCE-AC82-4147BF62D7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3100" y="4597400"/>
            <a:ext cx="21297900" cy="8128000"/>
          </a:xfrm>
        </p:spPr>
        <p:txBody>
          <a:bodyPr>
            <a:normAutofit/>
          </a:bodyPr>
          <a:lstStyle>
            <a:lvl1pPr marL="1143000" indent="-1143000">
              <a:lnSpc>
                <a:spcPct val="150000"/>
              </a:lnSpc>
              <a:buFont typeface="+mj-lt"/>
              <a:buAutoNum type="arabicPeriod"/>
              <a:defRPr sz="6000">
                <a:latin typeface="Pretendard SemiBold" panose="020B0600000101010101" charset="-127"/>
                <a:ea typeface="Pretendard SemiBold" panose="020B0600000101010101" charset="-127"/>
              </a:defRPr>
            </a:lvl1pPr>
            <a:lvl2pPr marL="1371600" indent="-914400">
              <a:lnSpc>
                <a:spcPct val="150000"/>
              </a:lnSpc>
              <a:buFont typeface="+mj-lt"/>
              <a:buAutoNum type="arabicPeriod"/>
              <a:defRPr sz="5400">
                <a:latin typeface="Pretendard SemiBold" panose="020B0600000101010101" charset="-127"/>
                <a:ea typeface="Pretendard SemiBold" panose="020B0600000101010101" charset="-127"/>
              </a:defRPr>
            </a:lvl2pPr>
            <a:lvl3pPr marL="1828800" indent="-914400">
              <a:lnSpc>
                <a:spcPct val="150000"/>
              </a:lnSpc>
              <a:buFont typeface="+mj-lt"/>
              <a:buAutoNum type="arabicPeriod"/>
              <a:defRPr sz="4800">
                <a:latin typeface="Pretendard SemiBold" panose="020B0600000101010101" charset="-127"/>
                <a:ea typeface="Pretendard SemiBold" panose="020B0600000101010101" charset="-127"/>
              </a:defRPr>
            </a:lvl3pPr>
            <a:lvl4pPr marL="2114550" indent="-742950">
              <a:lnSpc>
                <a:spcPct val="150000"/>
              </a:lnSpc>
              <a:buFont typeface="+mj-lt"/>
              <a:buAutoNum type="arabicPeriod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4pPr>
            <a:lvl5pPr marL="2571750" indent="-742950">
              <a:lnSpc>
                <a:spcPct val="150000"/>
              </a:lnSpc>
              <a:buFont typeface="+mj-lt"/>
              <a:buAutoNum type="arabicPeriod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05489040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CD4A6885-82CA-4E9F-8AB8-78948E8A41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</a:blip>
          <a:srcRect l="49407"/>
          <a:stretch/>
        </p:blipFill>
        <p:spPr>
          <a:xfrm>
            <a:off x="-1752600" y="-25400"/>
            <a:ext cx="21107400" cy="16497300"/>
          </a:xfrm>
          <a:prstGeom prst="rect">
            <a:avLst/>
          </a:prstGeom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632E4954-F984-4299-BDD7-2791979F48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5000"/>
          </a:blip>
          <a:srcRect l="60244"/>
          <a:stretch/>
        </p:blipFill>
        <p:spPr>
          <a:xfrm>
            <a:off x="-990600" y="-25400"/>
            <a:ext cx="16586200" cy="16497300"/>
          </a:xfrm>
          <a:prstGeom prst="rect">
            <a:avLst/>
          </a:prstGeom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AD47B9B3-B83E-4E84-ACCA-3D23BCF04D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sp>
        <p:nvSpPr>
          <p:cNvPr id="9" name="바닥글 개체 틀 4">
            <a:extLst>
              <a:ext uri="{FF2B5EF4-FFF2-40B4-BE49-F238E27FC236}">
                <a16:creationId xmlns:a16="http://schemas.microsoft.com/office/drawing/2014/main" id="{2DA35C3F-E2D8-41C2-9B20-F237FC2AD2E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944021"/>
            <a:ext cx="8229600" cy="635000"/>
          </a:xfrm>
        </p:spPr>
        <p:txBody>
          <a:bodyPr/>
          <a:lstStyle>
            <a:lvl1pPr algn="l">
              <a:defRPr sz="1800">
                <a:latin typeface="Pretendard SemiBold" panose="020B0600000101010101" charset="-127"/>
                <a:ea typeface="Pretendard SemiBold" panose="020B0600000101010101" charset="-127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362945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B04D07A4-CEF1-43A7-8F93-A92462C121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</a:blip>
          <a:srcRect l="29072"/>
          <a:stretch/>
        </p:blipFill>
        <p:spPr>
          <a:xfrm>
            <a:off x="-609600" y="-25400"/>
            <a:ext cx="29591000" cy="16497300"/>
          </a:xfrm>
          <a:prstGeom prst="rect">
            <a:avLst/>
          </a:prstGeom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C5686C88-81DF-4F5A-8BC1-4445269876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25000"/>
          </a:blip>
          <a:srcRect l="38539"/>
          <a:stretch/>
        </p:blipFill>
        <p:spPr>
          <a:xfrm>
            <a:off x="-457200" y="-25400"/>
            <a:ext cx="25641300" cy="16497300"/>
          </a:xfrm>
          <a:prstGeom prst="rect">
            <a:avLst/>
          </a:prstGeom>
        </p:spPr>
      </p:pic>
      <p:pic>
        <p:nvPicPr>
          <p:cNvPr id="11" name="Picture 5">
            <a:extLst>
              <a:ext uri="{FF2B5EF4-FFF2-40B4-BE49-F238E27FC236}">
                <a16:creationId xmlns:a16="http://schemas.microsoft.com/office/drawing/2014/main" id="{A3842CF8-3286-4D76-91D3-E7B36D94B8C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98D29DD-598E-49AE-A84C-B1B713F60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3000" y="717550"/>
            <a:ext cx="5486400" cy="730250"/>
          </a:xfrm>
        </p:spPr>
        <p:txBody>
          <a:bodyPr/>
          <a:lstStyle>
            <a:lvl1pPr algn="l">
              <a:defRPr sz="3470">
                <a:solidFill>
                  <a:schemeClr val="tx1"/>
                </a:solidFill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fld id="{945C1931-C8D2-4674-99D2-2047F1DD7C2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0D003B41-8C49-4F93-9F3D-2306502315E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944021"/>
            <a:ext cx="8229600" cy="635000"/>
          </a:xfrm>
        </p:spPr>
        <p:txBody>
          <a:bodyPr/>
          <a:lstStyle>
            <a:lvl1pPr algn="l">
              <a:defRPr sz="1800">
                <a:latin typeface="Pretendard SemiBold" panose="020B0600000101010101" charset="-127"/>
                <a:ea typeface="Pretendard SemiBold" panose="020B0600000101010101" charset="-127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160776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B04D07A4-CEF1-43A7-8F93-A92462C121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</a:blip>
          <a:srcRect l="28523"/>
          <a:stretch/>
        </p:blipFill>
        <p:spPr>
          <a:xfrm>
            <a:off x="-838200" y="-25400"/>
            <a:ext cx="29819600" cy="16497300"/>
          </a:xfrm>
          <a:prstGeom prst="rect">
            <a:avLst/>
          </a:prstGeom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C5686C88-81DF-4F5A-8BC1-4445269876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25000"/>
          </a:blip>
          <a:srcRect l="37991"/>
          <a:stretch/>
        </p:blipFill>
        <p:spPr>
          <a:xfrm>
            <a:off x="-685800" y="-25400"/>
            <a:ext cx="25869900" cy="16497300"/>
          </a:xfrm>
          <a:prstGeom prst="rect">
            <a:avLst/>
          </a:prstGeom>
        </p:spPr>
      </p:pic>
      <p:pic>
        <p:nvPicPr>
          <p:cNvPr id="11" name="Picture 5">
            <a:extLst>
              <a:ext uri="{FF2B5EF4-FFF2-40B4-BE49-F238E27FC236}">
                <a16:creationId xmlns:a16="http://schemas.microsoft.com/office/drawing/2014/main" id="{A3842CF8-3286-4D76-91D3-E7B36D94B8C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287783EE-E1F9-4E26-A6DF-C78714BCC22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816100" y="2870200"/>
            <a:ext cx="127000" cy="635000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9B7004D2-64AA-41DE-B9E3-7D0E2F97C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2667000"/>
            <a:ext cx="21031200" cy="1143000"/>
          </a:xfrm>
        </p:spPr>
        <p:txBody>
          <a:bodyPr>
            <a:normAutofit/>
          </a:bodyPr>
          <a:lstStyle>
            <a:lvl1pPr>
              <a:defRPr sz="6400"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98D29DD-598E-49AE-A84C-B1B713F60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3000" y="717550"/>
            <a:ext cx="5486400" cy="730250"/>
          </a:xfrm>
        </p:spPr>
        <p:txBody>
          <a:bodyPr/>
          <a:lstStyle>
            <a:lvl1pPr algn="l">
              <a:defRPr sz="3470">
                <a:solidFill>
                  <a:schemeClr val="tx1"/>
                </a:solidFill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fld id="{945C1931-C8D2-4674-99D2-2047F1DD7C2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3" name="바닥글 개체 틀 4">
            <a:extLst>
              <a:ext uri="{FF2B5EF4-FFF2-40B4-BE49-F238E27FC236}">
                <a16:creationId xmlns:a16="http://schemas.microsoft.com/office/drawing/2014/main" id="{F7C82C73-53E4-4526-BCC4-F071BDC59A2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944021"/>
            <a:ext cx="8229600" cy="635000"/>
          </a:xfrm>
        </p:spPr>
        <p:txBody>
          <a:bodyPr/>
          <a:lstStyle>
            <a:lvl1pPr algn="l">
              <a:defRPr sz="1800">
                <a:latin typeface="Pretendard SemiBold" panose="020B0600000101010101" charset="-127"/>
                <a:ea typeface="Pretendard SemiBold" panose="020B0600000101010101" charset="-127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458447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B04D07A4-CEF1-43A7-8F93-A92462C121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</a:blip>
          <a:srcRect l="29072"/>
          <a:stretch/>
        </p:blipFill>
        <p:spPr>
          <a:xfrm>
            <a:off x="-609600" y="-25400"/>
            <a:ext cx="29591000" cy="16497300"/>
          </a:xfrm>
          <a:prstGeom prst="rect">
            <a:avLst/>
          </a:prstGeom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C5686C88-81DF-4F5A-8BC1-4445269876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25000"/>
          </a:blip>
          <a:srcRect l="39635"/>
          <a:stretch/>
        </p:blipFill>
        <p:spPr>
          <a:xfrm>
            <a:off x="0" y="-25400"/>
            <a:ext cx="25184100" cy="16497300"/>
          </a:xfrm>
          <a:prstGeom prst="rect">
            <a:avLst/>
          </a:prstGeom>
        </p:spPr>
      </p:pic>
      <p:pic>
        <p:nvPicPr>
          <p:cNvPr id="11" name="Picture 5">
            <a:extLst>
              <a:ext uri="{FF2B5EF4-FFF2-40B4-BE49-F238E27FC236}">
                <a16:creationId xmlns:a16="http://schemas.microsoft.com/office/drawing/2014/main" id="{A3842CF8-3286-4D76-91D3-E7B36D94B8C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287783EE-E1F9-4E26-A6DF-C78714BCC22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816100" y="2870200"/>
            <a:ext cx="127000" cy="635000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9B7004D2-64AA-41DE-B9E3-7D0E2F97C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2667000"/>
            <a:ext cx="21031200" cy="1143000"/>
          </a:xfrm>
        </p:spPr>
        <p:txBody>
          <a:bodyPr>
            <a:normAutofit/>
          </a:bodyPr>
          <a:lstStyle>
            <a:lvl1pPr>
              <a:defRPr sz="6400"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98D29DD-598E-49AE-A84C-B1B713F60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3000" y="717550"/>
            <a:ext cx="5486400" cy="730250"/>
          </a:xfrm>
        </p:spPr>
        <p:txBody>
          <a:bodyPr/>
          <a:lstStyle>
            <a:lvl1pPr algn="l">
              <a:defRPr sz="3470">
                <a:solidFill>
                  <a:schemeClr val="tx1"/>
                </a:solidFill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fld id="{945C1931-C8D2-4674-99D2-2047F1DD7C2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57092E-BA80-4F76-B2D2-79881CFDE4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3100" y="4597400"/>
            <a:ext cx="21297900" cy="8128000"/>
          </a:xfrm>
        </p:spPr>
        <p:txBody>
          <a:bodyPr>
            <a:normAutofit/>
          </a:bodyPr>
          <a:lstStyle>
            <a:lvl1pPr marL="457200" indent="-457200">
              <a:lnSpc>
                <a:spcPct val="150000"/>
              </a:lnSpc>
              <a:buFont typeface="Wingdings" panose="05000000000000000000" pitchFamily="2" charset="2"/>
              <a:buChar char="§"/>
              <a:defRPr sz="6000">
                <a:latin typeface="Pretendard SemiBold" panose="020B0600000101010101" charset="-127"/>
                <a:ea typeface="Pretendard SemiBold" panose="020B0600000101010101" charset="-127"/>
              </a:defRPr>
            </a:lvl1pPr>
            <a:lvl2pPr marL="895350" indent="-438150">
              <a:lnSpc>
                <a:spcPct val="150000"/>
              </a:lnSpc>
              <a:buFont typeface="Wingdings" panose="05000000000000000000" pitchFamily="2" charset="2"/>
              <a:buChar char="§"/>
              <a:defRPr sz="5400">
                <a:latin typeface="Pretendard SemiBold" panose="020B0600000101010101" charset="-127"/>
                <a:ea typeface="Pretendard SemiBold" panose="020B0600000101010101" charset="-127"/>
              </a:defRPr>
            </a:lvl2pPr>
            <a:lvl3pPr marL="1352550" indent="-438150">
              <a:lnSpc>
                <a:spcPct val="150000"/>
              </a:lnSpc>
              <a:buFont typeface="Wingdings" panose="05000000000000000000" pitchFamily="2" charset="2"/>
              <a:buChar char="§"/>
              <a:defRPr sz="4800">
                <a:latin typeface="Pretendard SemiBold" panose="020B0600000101010101" charset="-127"/>
                <a:ea typeface="Pretendard SemiBold" panose="020B0600000101010101" charset="-127"/>
              </a:defRPr>
            </a:lvl3pPr>
            <a:lvl4pPr marL="1790700" indent="-419100">
              <a:lnSpc>
                <a:spcPct val="150000"/>
              </a:lnSpc>
              <a:buFont typeface="Wingdings" panose="05000000000000000000" pitchFamily="2" charset="2"/>
              <a:buChar char="§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4pPr>
            <a:lvl5pPr marL="2247900" indent="-419100">
              <a:lnSpc>
                <a:spcPct val="150000"/>
              </a:lnSpc>
              <a:buFont typeface="Wingdings" panose="05000000000000000000" pitchFamily="2" charset="2"/>
              <a:buChar char="§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72B816-B24A-4BDF-B2BA-A0A85208451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944021"/>
            <a:ext cx="8229600" cy="635000"/>
          </a:xfrm>
        </p:spPr>
        <p:txBody>
          <a:bodyPr/>
          <a:lstStyle>
            <a:lvl1pPr algn="l">
              <a:defRPr sz="1800">
                <a:latin typeface="Pretendard SemiBold" panose="020B0600000101010101" charset="-127"/>
                <a:ea typeface="Pretendard SemiBold" panose="020B0600000101010101" charset="-127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2143256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C5686C88-81DF-4F5A-8BC1-4445269876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5000"/>
          </a:blip>
          <a:srcRect r="40091"/>
          <a:stretch/>
        </p:blipFill>
        <p:spPr>
          <a:xfrm>
            <a:off x="-152400" y="-1600200"/>
            <a:ext cx="24993600" cy="16497300"/>
          </a:xfrm>
          <a:prstGeom prst="rect">
            <a:avLst/>
          </a:prstGeom>
        </p:spPr>
      </p:pic>
      <p:pic>
        <p:nvPicPr>
          <p:cNvPr id="11" name="Picture 5">
            <a:extLst>
              <a:ext uri="{FF2B5EF4-FFF2-40B4-BE49-F238E27FC236}">
                <a16:creationId xmlns:a16="http://schemas.microsoft.com/office/drawing/2014/main" id="{A3842CF8-3286-4D76-91D3-E7B36D94B8C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287783EE-E1F9-4E26-A6DF-C78714BCC22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816100" y="2870200"/>
            <a:ext cx="127000" cy="635000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9B7004D2-64AA-41DE-B9E3-7D0E2F97C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2667000"/>
            <a:ext cx="21031200" cy="1143000"/>
          </a:xfrm>
        </p:spPr>
        <p:txBody>
          <a:bodyPr>
            <a:normAutofit/>
          </a:bodyPr>
          <a:lstStyle>
            <a:lvl1pPr>
              <a:defRPr sz="6400"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98D29DD-598E-49AE-A84C-B1B713F60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3000" y="717550"/>
            <a:ext cx="5486400" cy="730250"/>
          </a:xfrm>
        </p:spPr>
        <p:txBody>
          <a:bodyPr/>
          <a:lstStyle>
            <a:lvl1pPr algn="l">
              <a:defRPr sz="3470">
                <a:solidFill>
                  <a:schemeClr val="tx1"/>
                </a:solidFill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fld id="{945C1931-C8D2-4674-99D2-2047F1DD7C2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57092E-BA80-4F76-B2D2-79881CFDE4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3100" y="4597400"/>
            <a:ext cx="21297900" cy="8128000"/>
          </a:xfrm>
        </p:spPr>
        <p:txBody>
          <a:bodyPr>
            <a:normAutofit/>
          </a:bodyPr>
          <a:lstStyle>
            <a:lvl1pPr marL="457200" indent="-457200">
              <a:lnSpc>
                <a:spcPct val="150000"/>
              </a:lnSpc>
              <a:buFont typeface="Wingdings" panose="05000000000000000000" pitchFamily="2" charset="2"/>
              <a:buChar char="§"/>
              <a:defRPr sz="6000">
                <a:latin typeface="Pretendard SemiBold" panose="020B0600000101010101" charset="-127"/>
                <a:ea typeface="Pretendard SemiBold" panose="020B0600000101010101" charset="-127"/>
              </a:defRPr>
            </a:lvl1pPr>
            <a:lvl2pPr marL="895350" indent="-438150">
              <a:lnSpc>
                <a:spcPct val="150000"/>
              </a:lnSpc>
              <a:buFont typeface="Wingdings" panose="05000000000000000000" pitchFamily="2" charset="2"/>
              <a:buChar char="§"/>
              <a:defRPr sz="5400">
                <a:latin typeface="Pretendard SemiBold" panose="020B0600000101010101" charset="-127"/>
                <a:ea typeface="Pretendard SemiBold" panose="020B0600000101010101" charset="-127"/>
              </a:defRPr>
            </a:lvl2pPr>
            <a:lvl3pPr marL="1352550" indent="-438150">
              <a:lnSpc>
                <a:spcPct val="150000"/>
              </a:lnSpc>
              <a:buFont typeface="Wingdings" panose="05000000000000000000" pitchFamily="2" charset="2"/>
              <a:buChar char="§"/>
              <a:defRPr sz="4800">
                <a:latin typeface="Pretendard SemiBold" panose="020B0600000101010101" charset="-127"/>
                <a:ea typeface="Pretendard SemiBold" panose="020B0600000101010101" charset="-127"/>
              </a:defRPr>
            </a:lvl3pPr>
            <a:lvl4pPr marL="1790700" indent="-419100">
              <a:lnSpc>
                <a:spcPct val="150000"/>
              </a:lnSpc>
              <a:buFont typeface="Wingdings" panose="05000000000000000000" pitchFamily="2" charset="2"/>
              <a:buChar char="§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4pPr>
            <a:lvl5pPr marL="2247900" indent="-419100">
              <a:lnSpc>
                <a:spcPct val="150000"/>
              </a:lnSpc>
              <a:buFont typeface="Wingdings" panose="05000000000000000000" pitchFamily="2" charset="2"/>
              <a:buChar char="§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9" name="바닥글 개체 틀 4">
            <a:extLst>
              <a:ext uri="{FF2B5EF4-FFF2-40B4-BE49-F238E27FC236}">
                <a16:creationId xmlns:a16="http://schemas.microsoft.com/office/drawing/2014/main" id="{15E29948-4896-4914-BD30-B0517616231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944021"/>
            <a:ext cx="8229600" cy="635000"/>
          </a:xfrm>
        </p:spPr>
        <p:txBody>
          <a:bodyPr/>
          <a:lstStyle>
            <a:lvl1pPr algn="l">
              <a:defRPr sz="1800">
                <a:latin typeface="Pretendard SemiBold" panose="020B0600000101010101" charset="-127"/>
                <a:ea typeface="Pretendard SemiBold" panose="020B0600000101010101" charset="-127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328390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C5686C88-81DF-4F5A-8BC1-4445269876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5000"/>
          </a:blip>
          <a:srcRect l="37078"/>
          <a:stretch/>
        </p:blipFill>
        <p:spPr>
          <a:xfrm>
            <a:off x="-1066800" y="-25400"/>
            <a:ext cx="26250900" cy="16497300"/>
          </a:xfrm>
          <a:prstGeom prst="rect">
            <a:avLst/>
          </a:prstGeom>
        </p:spPr>
      </p:pic>
      <p:pic>
        <p:nvPicPr>
          <p:cNvPr id="11" name="Picture 5">
            <a:extLst>
              <a:ext uri="{FF2B5EF4-FFF2-40B4-BE49-F238E27FC236}">
                <a16:creationId xmlns:a16="http://schemas.microsoft.com/office/drawing/2014/main" id="{A3842CF8-3286-4D76-91D3-E7B36D94B8C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287783EE-E1F9-4E26-A6DF-C78714BCC22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816100" y="2870200"/>
            <a:ext cx="127000" cy="635000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9B7004D2-64AA-41DE-B9E3-7D0E2F97C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2667000"/>
            <a:ext cx="21031200" cy="1143000"/>
          </a:xfrm>
        </p:spPr>
        <p:txBody>
          <a:bodyPr>
            <a:normAutofit/>
          </a:bodyPr>
          <a:lstStyle>
            <a:lvl1pPr>
              <a:defRPr sz="6400"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98D29DD-598E-49AE-A84C-B1B713F60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3000" y="717550"/>
            <a:ext cx="5486400" cy="730250"/>
          </a:xfrm>
        </p:spPr>
        <p:txBody>
          <a:bodyPr/>
          <a:lstStyle>
            <a:lvl1pPr algn="l">
              <a:defRPr sz="3470">
                <a:solidFill>
                  <a:schemeClr val="tx1"/>
                </a:solidFill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fld id="{945C1931-C8D2-4674-99D2-2047F1DD7C2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57092E-BA80-4F76-B2D2-79881CFDE4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3100" y="4597400"/>
            <a:ext cx="21297900" cy="8128000"/>
          </a:xfrm>
        </p:spPr>
        <p:txBody>
          <a:bodyPr>
            <a:normAutofit/>
          </a:bodyPr>
          <a:lstStyle>
            <a:lvl1pPr marL="457200" indent="-457200">
              <a:lnSpc>
                <a:spcPct val="150000"/>
              </a:lnSpc>
              <a:buFont typeface="Wingdings" panose="05000000000000000000" pitchFamily="2" charset="2"/>
              <a:buChar char="§"/>
              <a:defRPr sz="6000">
                <a:latin typeface="Pretendard SemiBold" panose="020B0600000101010101" charset="-127"/>
                <a:ea typeface="Pretendard SemiBold" panose="020B0600000101010101" charset="-127"/>
              </a:defRPr>
            </a:lvl1pPr>
            <a:lvl2pPr marL="895350" indent="-438150">
              <a:lnSpc>
                <a:spcPct val="150000"/>
              </a:lnSpc>
              <a:buFont typeface="Wingdings" panose="05000000000000000000" pitchFamily="2" charset="2"/>
              <a:buChar char="§"/>
              <a:defRPr sz="5400">
                <a:latin typeface="Pretendard SemiBold" panose="020B0600000101010101" charset="-127"/>
                <a:ea typeface="Pretendard SemiBold" panose="020B0600000101010101" charset="-127"/>
              </a:defRPr>
            </a:lvl2pPr>
            <a:lvl3pPr marL="1352550" indent="-438150">
              <a:lnSpc>
                <a:spcPct val="150000"/>
              </a:lnSpc>
              <a:buFont typeface="Wingdings" panose="05000000000000000000" pitchFamily="2" charset="2"/>
              <a:buChar char="§"/>
              <a:defRPr sz="4800">
                <a:latin typeface="Pretendard SemiBold" panose="020B0600000101010101" charset="-127"/>
                <a:ea typeface="Pretendard SemiBold" panose="020B0600000101010101" charset="-127"/>
              </a:defRPr>
            </a:lvl3pPr>
            <a:lvl4pPr marL="1790700" indent="-419100">
              <a:lnSpc>
                <a:spcPct val="150000"/>
              </a:lnSpc>
              <a:buFont typeface="Wingdings" panose="05000000000000000000" pitchFamily="2" charset="2"/>
              <a:buChar char="§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4pPr>
            <a:lvl5pPr marL="2247900" indent="-419100">
              <a:lnSpc>
                <a:spcPct val="150000"/>
              </a:lnSpc>
              <a:buFont typeface="Wingdings" panose="05000000000000000000" pitchFamily="2" charset="2"/>
              <a:buChar char="§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9" name="바닥글 개체 틀 4">
            <a:extLst>
              <a:ext uri="{FF2B5EF4-FFF2-40B4-BE49-F238E27FC236}">
                <a16:creationId xmlns:a16="http://schemas.microsoft.com/office/drawing/2014/main" id="{7DE8CE47-5CBF-4F7F-8BB7-86E05E6063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944021"/>
            <a:ext cx="8229600" cy="635000"/>
          </a:xfrm>
        </p:spPr>
        <p:txBody>
          <a:bodyPr/>
          <a:lstStyle>
            <a:lvl1pPr algn="l">
              <a:defRPr sz="1800">
                <a:latin typeface="Pretendard SemiBold" panose="020B0600000101010101" charset="-127"/>
                <a:ea typeface="Pretendard SemiBold" panose="020B0600000101010101" charset="-127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1397565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5">
            <a:extLst>
              <a:ext uri="{FF2B5EF4-FFF2-40B4-BE49-F238E27FC236}">
                <a16:creationId xmlns:a16="http://schemas.microsoft.com/office/drawing/2014/main" id="{A3842CF8-3286-4D76-91D3-E7B36D94B8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287783EE-E1F9-4E26-A6DF-C78714BCC22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16100" y="2870200"/>
            <a:ext cx="127000" cy="635000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9B7004D2-64AA-41DE-B9E3-7D0E2F97C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2667000"/>
            <a:ext cx="21031200" cy="1143000"/>
          </a:xfrm>
        </p:spPr>
        <p:txBody>
          <a:bodyPr>
            <a:normAutofit/>
          </a:bodyPr>
          <a:lstStyle>
            <a:lvl1pPr>
              <a:defRPr sz="6400"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98D29DD-598E-49AE-A84C-B1B713F60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3000" y="717550"/>
            <a:ext cx="5486400" cy="730250"/>
          </a:xfrm>
        </p:spPr>
        <p:txBody>
          <a:bodyPr/>
          <a:lstStyle>
            <a:lvl1pPr algn="l">
              <a:defRPr sz="3470">
                <a:solidFill>
                  <a:schemeClr val="tx1"/>
                </a:solidFill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fld id="{945C1931-C8D2-4674-99D2-2047F1DD7C2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57092E-BA80-4F76-B2D2-79881CFDE4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3100" y="4597400"/>
            <a:ext cx="21297900" cy="8128000"/>
          </a:xfrm>
        </p:spPr>
        <p:txBody>
          <a:bodyPr>
            <a:normAutofit/>
          </a:bodyPr>
          <a:lstStyle>
            <a:lvl1pPr marL="457200" indent="-457200">
              <a:lnSpc>
                <a:spcPct val="150000"/>
              </a:lnSpc>
              <a:buFont typeface="Wingdings" panose="05000000000000000000" pitchFamily="2" charset="2"/>
              <a:buChar char="§"/>
              <a:defRPr sz="6000">
                <a:latin typeface="Pretendard SemiBold" panose="020B0600000101010101" charset="-127"/>
                <a:ea typeface="Pretendard SemiBold" panose="020B0600000101010101" charset="-127"/>
              </a:defRPr>
            </a:lvl1pPr>
            <a:lvl2pPr marL="895350" indent="-438150">
              <a:lnSpc>
                <a:spcPct val="150000"/>
              </a:lnSpc>
              <a:buFont typeface="Wingdings" panose="05000000000000000000" pitchFamily="2" charset="2"/>
              <a:buChar char="§"/>
              <a:defRPr sz="5400">
                <a:latin typeface="Pretendard SemiBold" panose="020B0600000101010101" charset="-127"/>
                <a:ea typeface="Pretendard SemiBold" panose="020B0600000101010101" charset="-127"/>
              </a:defRPr>
            </a:lvl2pPr>
            <a:lvl3pPr marL="1352550" indent="-438150">
              <a:lnSpc>
                <a:spcPct val="150000"/>
              </a:lnSpc>
              <a:buFont typeface="Wingdings" panose="05000000000000000000" pitchFamily="2" charset="2"/>
              <a:buChar char="§"/>
              <a:defRPr sz="4800">
                <a:latin typeface="Pretendard SemiBold" panose="020B0600000101010101" charset="-127"/>
                <a:ea typeface="Pretendard SemiBold" panose="020B0600000101010101" charset="-127"/>
              </a:defRPr>
            </a:lvl3pPr>
            <a:lvl4pPr marL="1790700" indent="-419100">
              <a:lnSpc>
                <a:spcPct val="150000"/>
              </a:lnSpc>
              <a:buFont typeface="Wingdings" panose="05000000000000000000" pitchFamily="2" charset="2"/>
              <a:buChar char="§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4pPr>
            <a:lvl5pPr marL="2247900" indent="-419100">
              <a:lnSpc>
                <a:spcPct val="150000"/>
              </a:lnSpc>
              <a:buFont typeface="Wingdings" panose="05000000000000000000" pitchFamily="2" charset="2"/>
              <a:buChar char="§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1CB1CBDE-B6E3-4042-9FD7-6580AF1C3E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944021"/>
            <a:ext cx="8229600" cy="635000"/>
          </a:xfrm>
        </p:spPr>
        <p:txBody>
          <a:bodyPr/>
          <a:lstStyle>
            <a:lvl1pPr algn="l">
              <a:defRPr sz="1800">
                <a:latin typeface="Pretendard SemiBold" panose="020B0600000101010101" charset="-127"/>
                <a:ea typeface="Pretendard SemiBold" panose="020B0600000101010101" charset="-127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592931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CD4A6885-82CA-4E9F-8AB8-78948E8A41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</a:blip>
          <a:srcRect l="51050"/>
          <a:stretch/>
        </p:blipFill>
        <p:spPr>
          <a:xfrm>
            <a:off x="-1066800" y="-25400"/>
            <a:ext cx="20421600" cy="16497300"/>
          </a:xfrm>
          <a:prstGeom prst="rect">
            <a:avLst/>
          </a:prstGeom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632E4954-F984-4299-BDD7-2791979F48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5000"/>
          </a:blip>
          <a:srcRect l="61522"/>
          <a:stretch/>
        </p:blipFill>
        <p:spPr>
          <a:xfrm>
            <a:off x="-457200" y="-25400"/>
            <a:ext cx="16052800" cy="16497300"/>
          </a:xfrm>
          <a:prstGeom prst="rect">
            <a:avLst/>
          </a:prstGeom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AD47B9B3-B83E-4E84-ACCA-3D23BCF04D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1FB1F687-F37A-41C9-AE86-256FCB93621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pic>
        <p:nvPicPr>
          <p:cNvPr id="9" name="Picture 5">
            <a:extLst>
              <a:ext uri="{FF2B5EF4-FFF2-40B4-BE49-F238E27FC236}">
                <a16:creationId xmlns:a16="http://schemas.microsoft.com/office/drawing/2014/main" id="{0970B241-4073-4ED4-9D15-100CDC122EE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816100" y="2870200"/>
            <a:ext cx="127000" cy="635000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60471319-1427-4472-B197-5ED77362A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2667000"/>
            <a:ext cx="21031200" cy="1143000"/>
          </a:xfrm>
        </p:spPr>
        <p:txBody>
          <a:bodyPr>
            <a:normAutofit/>
          </a:bodyPr>
          <a:lstStyle>
            <a:lvl1pPr>
              <a:defRPr sz="6400"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1" name="슬라이드 번호 개체 틀 4">
            <a:extLst>
              <a:ext uri="{FF2B5EF4-FFF2-40B4-BE49-F238E27FC236}">
                <a16:creationId xmlns:a16="http://schemas.microsoft.com/office/drawing/2014/main" id="{6E94AD85-5739-48D6-A7A8-D518EFE4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3000" y="717550"/>
            <a:ext cx="5486400" cy="730250"/>
          </a:xfrm>
        </p:spPr>
        <p:txBody>
          <a:bodyPr/>
          <a:lstStyle>
            <a:lvl1pPr algn="l">
              <a:defRPr sz="3470">
                <a:solidFill>
                  <a:schemeClr val="tx1"/>
                </a:solidFill>
                <a:latin typeface="Pretendard Black" panose="020B0600000101010101" charset="-127"/>
                <a:ea typeface="Pretendard Black" panose="020B0600000101010101" charset="-127"/>
              </a:defRPr>
            </a:lvl1pPr>
          </a:lstStyle>
          <a:p>
            <a:fld id="{945C1931-C8D2-4674-99D2-2047F1DD7C2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346E6C6E-7E9D-4901-8D34-D3C686A6A5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3100" y="4597400"/>
            <a:ext cx="21297900" cy="8128000"/>
          </a:xfrm>
        </p:spPr>
        <p:txBody>
          <a:bodyPr>
            <a:normAutofit/>
          </a:bodyPr>
          <a:lstStyle>
            <a:lvl1pPr marL="457200" indent="-457200">
              <a:lnSpc>
                <a:spcPct val="150000"/>
              </a:lnSpc>
              <a:buFont typeface="Wingdings" panose="05000000000000000000" pitchFamily="2" charset="2"/>
              <a:buChar char="§"/>
              <a:defRPr sz="6000">
                <a:latin typeface="Pretendard SemiBold" panose="020B0600000101010101" charset="-127"/>
                <a:ea typeface="Pretendard SemiBold" panose="020B0600000101010101" charset="-127"/>
              </a:defRPr>
            </a:lvl1pPr>
            <a:lvl2pPr marL="895350" indent="-438150">
              <a:lnSpc>
                <a:spcPct val="150000"/>
              </a:lnSpc>
              <a:buFont typeface="Wingdings" panose="05000000000000000000" pitchFamily="2" charset="2"/>
              <a:buChar char="§"/>
              <a:defRPr sz="5400">
                <a:latin typeface="Pretendard SemiBold" panose="020B0600000101010101" charset="-127"/>
                <a:ea typeface="Pretendard SemiBold" panose="020B0600000101010101" charset="-127"/>
              </a:defRPr>
            </a:lvl2pPr>
            <a:lvl3pPr marL="1352550" indent="-438150">
              <a:lnSpc>
                <a:spcPct val="150000"/>
              </a:lnSpc>
              <a:buFont typeface="Wingdings" panose="05000000000000000000" pitchFamily="2" charset="2"/>
              <a:buChar char="§"/>
              <a:defRPr sz="4800">
                <a:latin typeface="Pretendard SemiBold" panose="020B0600000101010101" charset="-127"/>
                <a:ea typeface="Pretendard SemiBold" panose="020B0600000101010101" charset="-127"/>
              </a:defRPr>
            </a:lvl3pPr>
            <a:lvl4pPr marL="1790700" indent="-419100">
              <a:lnSpc>
                <a:spcPct val="150000"/>
              </a:lnSpc>
              <a:buFont typeface="Wingdings" panose="05000000000000000000" pitchFamily="2" charset="2"/>
              <a:buChar char="§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4pPr>
            <a:lvl5pPr marL="2247900" indent="-419100">
              <a:lnSpc>
                <a:spcPct val="150000"/>
              </a:lnSpc>
              <a:buFont typeface="Wingdings" panose="05000000000000000000" pitchFamily="2" charset="2"/>
              <a:buChar char="§"/>
              <a:defRPr sz="4400">
                <a:latin typeface="Pretendard SemiBold" panose="020B0600000101010101" charset="-127"/>
                <a:ea typeface="Pretendard SemiBold" panose="020B0600000101010101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14" name="바닥글 개체 틀 4">
            <a:extLst>
              <a:ext uri="{FF2B5EF4-FFF2-40B4-BE49-F238E27FC236}">
                <a16:creationId xmlns:a16="http://schemas.microsoft.com/office/drawing/2014/main" id="{FD21DF8A-4610-4C94-9CE5-2A0A62081F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944021"/>
            <a:ext cx="8229600" cy="635000"/>
          </a:xfrm>
        </p:spPr>
        <p:txBody>
          <a:bodyPr/>
          <a:lstStyle>
            <a:lvl1pPr algn="l">
              <a:defRPr sz="1800">
                <a:latin typeface="Pretendard SemiBold" panose="020B0600000101010101" charset="-127"/>
                <a:ea typeface="Pretendard SemiBold" panose="020B0600000101010101" charset="-127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134094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B04D07A4-CEF1-43A7-8F93-A92462C121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</a:blip>
          <a:srcRect l="26332"/>
          <a:stretch/>
        </p:blipFill>
        <p:spPr>
          <a:xfrm>
            <a:off x="-1752600" y="-25400"/>
            <a:ext cx="30734000" cy="16497300"/>
          </a:xfrm>
          <a:prstGeom prst="rect">
            <a:avLst/>
          </a:prstGeom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C5686C88-81DF-4F5A-8BC1-4445269876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25000"/>
          </a:blip>
          <a:srcRect l="37534"/>
          <a:stretch/>
        </p:blipFill>
        <p:spPr>
          <a:xfrm>
            <a:off x="-838200" y="-25400"/>
            <a:ext cx="26060400" cy="16497300"/>
          </a:xfrm>
          <a:prstGeom prst="rect">
            <a:avLst/>
          </a:prstGeom>
        </p:spPr>
      </p:pic>
      <p:pic>
        <p:nvPicPr>
          <p:cNvPr id="11" name="Picture 5">
            <a:extLst>
              <a:ext uri="{FF2B5EF4-FFF2-40B4-BE49-F238E27FC236}">
                <a16:creationId xmlns:a16="http://schemas.microsoft.com/office/drawing/2014/main" id="{A3842CF8-3286-4D76-91D3-E7B36D94B8C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43000" y="1562100"/>
            <a:ext cx="22237700" cy="25400"/>
          </a:xfrm>
          <a:prstGeom prst="rect">
            <a:avLst/>
          </a:prstGeom>
        </p:spPr>
      </p:pic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05EEA064-19C8-4E08-ABBF-6D4CF7AEF54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944021"/>
            <a:ext cx="8229600" cy="635000"/>
          </a:xfrm>
        </p:spPr>
        <p:txBody>
          <a:bodyPr/>
          <a:lstStyle>
            <a:lvl1pPr algn="l">
              <a:defRPr sz="1800">
                <a:latin typeface="Pretendard SemiBold" panose="020B0600000101010101" charset="-127"/>
                <a:ea typeface="Pretendard SemiBold" panose="020B0600000101010101" charset="-127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772418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5F0FAA-8DF3-4CDD-AE07-C772DB0B5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89CEA3-8D64-467C-B6D5-92DEEC27F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A54BF2-2546-46F9-BA16-245D59C2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EE3CF-6251-4E23-AD99-8970AA37DC35}" type="datetime1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842361-18DE-4350-AFDD-0130F7936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0CD381-B8E4-4084-BDE3-6D59D5F14E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EE8D5-2E29-4FE2-AEE5-AD9B4D55D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099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81" r:id="rId5"/>
    <p:sldLayoutId id="2147483678" r:id="rId6"/>
    <p:sldLayoutId id="2147483679" r:id="rId7"/>
    <p:sldLayoutId id="2147483680" r:id="rId8"/>
    <p:sldLayoutId id="2147483667" r:id="rId9"/>
    <p:sldLayoutId id="2147483682" r:id="rId10"/>
    <p:sldLayoutId id="2147483677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CE87D048-7144-4442-B890-ED91E314A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질문 사항</a:t>
            </a: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26E869C-A57B-483A-94F4-5E9E8BD70D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EABE941-FA83-4D80-9E1B-A70D50ACD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11" y="4281215"/>
            <a:ext cx="22864778" cy="876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198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9">
            <a:extLst>
              <a:ext uri="{FF2B5EF4-FFF2-40B4-BE49-F238E27FC236}">
                <a16:creationId xmlns:a16="http://schemas.microsoft.com/office/drawing/2014/main" id="{31F4087B-BB07-44F5-88ED-6163396FAD4E}"/>
              </a:ext>
            </a:extLst>
          </p:cNvPr>
          <p:cNvSpPr txBox="1"/>
          <p:nvPr/>
        </p:nvSpPr>
        <p:spPr>
          <a:xfrm>
            <a:off x="1524000" y="3098800"/>
            <a:ext cx="16764000" cy="1511300"/>
          </a:xfrm>
          <a:prstGeom prst="rect">
            <a:avLst/>
          </a:prstGeom>
        </p:spPr>
        <p:txBody>
          <a:bodyPr lIns="0" tIns="108373" rIns="0" bIns="0" rtlCol="0" anchor="t"/>
          <a:lstStyle/>
          <a:p>
            <a:pPr lvl="0" algn="l">
              <a:lnSpc>
                <a:spcPct val="99600"/>
              </a:lnSpc>
            </a:pPr>
            <a:r>
              <a:rPr lang="en" altLang="ko-KR" sz="8533" b="0" i="0" u="none" strike="noStrike" dirty="0">
                <a:solidFill>
                  <a:srgbClr val="1E1E1E"/>
                </a:solidFill>
                <a:latin typeface="Pretendard Black" panose="020B0600000101010101" charset="-127"/>
                <a:ea typeface="Pretendard Black" panose="020B0600000101010101" charset="-127"/>
              </a:rPr>
              <a:t>Gemini</a:t>
            </a:r>
            <a:endParaRPr lang="en" sz="8533" b="0" i="0" u="none" strike="noStrike" dirty="0">
              <a:solidFill>
                <a:srgbClr val="1E1E1E"/>
              </a:solidFill>
              <a:latin typeface="Pretendard Black" panose="020B0600000101010101" charset="-127"/>
              <a:ea typeface="Pretendard Black" panose="020B0600000101010101" charset="-127"/>
            </a:endParaRPr>
          </a:p>
        </p:txBody>
      </p:sp>
      <p:pic>
        <p:nvPicPr>
          <p:cNvPr id="1026" name="Picture 2" descr="2024년 생성형 AI 서비스 톺아보기 - 챗GPT, Claude, Gemini">
            <a:extLst>
              <a:ext uri="{FF2B5EF4-FFF2-40B4-BE49-F238E27FC236}">
                <a16:creationId xmlns:a16="http://schemas.microsoft.com/office/drawing/2014/main" id="{03715298-54AF-4F22-AC22-4B3B91FE44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326"/>
          <a:stretch/>
        </p:blipFill>
        <p:spPr bwMode="auto">
          <a:xfrm>
            <a:off x="7010400" y="10972800"/>
            <a:ext cx="10363200" cy="255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8D361A70-7C98-4D70-8A66-A5BF7C40A038}"/>
              </a:ext>
            </a:extLst>
          </p:cNvPr>
          <p:cNvSpPr txBox="1">
            <a:spLocks/>
          </p:cNvSpPr>
          <p:nvPr/>
        </p:nvSpPr>
        <p:spPr>
          <a:xfrm>
            <a:off x="1816100" y="12944021"/>
            <a:ext cx="8229600" cy="635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자료 출처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Gemini</a:t>
            </a:r>
            <a:r>
              <a:rPr lang="ko-KR" altLang="en-US"/>
              <a:t>로 생성</a:t>
            </a:r>
            <a:endParaRPr lang="ko-KR" altLang="en-US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0E86126-CD44-409A-8FF6-988C9EDD2D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72292"/>
              </p:ext>
            </p:extLst>
          </p:nvPr>
        </p:nvGraphicFramePr>
        <p:xfrm>
          <a:off x="838200" y="5337857"/>
          <a:ext cx="22707600" cy="4754880"/>
        </p:xfrm>
        <a:graphic>
          <a:graphicData uri="http://schemas.openxmlformats.org/drawingml/2006/table">
            <a:tbl>
              <a:tblPr/>
              <a:tblGrid>
                <a:gridCol w="3866874">
                  <a:extLst>
                    <a:ext uri="{9D8B030D-6E8A-4147-A177-3AD203B41FA5}">
                      <a16:colId xmlns:a16="http://schemas.microsoft.com/office/drawing/2014/main" val="1008140562"/>
                    </a:ext>
                  </a:extLst>
                </a:gridCol>
                <a:gridCol w="6572526">
                  <a:extLst>
                    <a:ext uri="{9D8B030D-6E8A-4147-A177-3AD203B41FA5}">
                      <a16:colId xmlns:a16="http://schemas.microsoft.com/office/drawing/2014/main" val="2369880950"/>
                    </a:ext>
                  </a:extLst>
                </a:gridCol>
                <a:gridCol w="6591300">
                  <a:extLst>
                    <a:ext uri="{9D8B030D-6E8A-4147-A177-3AD203B41FA5}">
                      <a16:colId xmlns:a16="http://schemas.microsoft.com/office/drawing/2014/main" val="3222322467"/>
                    </a:ext>
                  </a:extLst>
                </a:gridCol>
                <a:gridCol w="5676900">
                  <a:extLst>
                    <a:ext uri="{9D8B030D-6E8A-4147-A177-3AD203B41FA5}">
                      <a16:colId xmlns:a16="http://schemas.microsoft.com/office/drawing/2014/main" val="14932319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구분</a:t>
                      </a:r>
                      <a:endParaRPr lang="ko-KR" altLang="en-US" sz="32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ChatGPT (OpenAI)</a:t>
                      </a:r>
                      <a:endParaRPr lang="en-US" sz="32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Gemini (Google)</a:t>
                      </a:r>
                      <a:endParaRPr lang="en-US" sz="32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Claude (Anthropic)</a:t>
                      </a:r>
                      <a:endParaRPr lang="en-US" sz="32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14219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가장 큰 특징</a:t>
                      </a:r>
                      <a:endParaRPr lang="ko-KR" altLang="en-US" sz="32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논리적 추론의 끝판왕</a:t>
                      </a:r>
                      <a:endParaRPr lang="ko-KR" altLang="en-US" sz="32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만능 멀티모달 비서</a:t>
                      </a:r>
                      <a:endParaRPr lang="ko-KR" altLang="en-US" sz="32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신뢰할 수 있는 분석가</a:t>
                      </a:r>
                      <a:endParaRPr lang="ko-KR" altLang="en-US" sz="32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5067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학습방법</a:t>
                      </a:r>
                      <a:endParaRPr lang="ko-KR" altLang="en-US" sz="3200" dirty="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사람 피드백</a:t>
                      </a:r>
                      <a:r>
                        <a:rPr lang="en-US" altLang="ko-KR" sz="32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(RLHF)</a:t>
                      </a:r>
                      <a:endParaRPr lang="ko-KR" altLang="en-US" sz="3200" dirty="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algn="ctr"/>
                      <a:b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수만 명의 사람이 직접 답변 점수를 매겨 </a:t>
                      </a:r>
                      <a:r>
                        <a:rPr lang="en-US" altLang="ko-KR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사람이 좋아하는 논리</a:t>
                      </a:r>
                      <a:r>
                        <a:rPr lang="en-US" altLang="ko-KR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를 학습함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네이티브 </a:t>
                      </a:r>
                      <a:r>
                        <a:rPr lang="ko-KR" altLang="en-US" sz="3200" b="1" dirty="0" err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멀티모달</a:t>
                      </a:r>
                      <a:r>
                        <a:rPr lang="ko-KR" altLang="en-US" sz="32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학습</a:t>
                      </a:r>
                      <a:endParaRPr lang="ko-KR" altLang="en-US" sz="3200" dirty="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algn="ctr"/>
                      <a:b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글자</a:t>
                      </a:r>
                      <a:r>
                        <a:rPr lang="en-US" altLang="ko-KR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사진</a:t>
                      </a:r>
                      <a:r>
                        <a:rPr lang="en-US" altLang="ko-KR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영상</a:t>
                      </a:r>
                      <a:r>
                        <a:rPr lang="en-US" altLang="ko-KR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소리를 한꺼번에 넣어 </a:t>
                      </a:r>
                      <a:r>
                        <a:rPr lang="en-US" altLang="ko-KR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세상을 통째로</a:t>
                      </a:r>
                      <a:r>
                        <a:rPr lang="en-US" altLang="ko-KR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 </a:t>
                      </a:r>
                      <a: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학습함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Constitutional AI (</a:t>
                      </a:r>
                      <a:r>
                        <a:rPr lang="ko-KR" alt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헌법</a:t>
                      </a:r>
                      <a:r>
                        <a:rPr lang="en-US" altLang="ko-KR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ko-KR" altLang="en-US" sz="32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  <a:p>
                      <a:pPr algn="ctr"/>
                      <a:br>
                        <a:rPr lang="ko-KR" altLang="en-US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</a:br>
                      <a:r>
                        <a:rPr lang="en-US" altLang="ko-KR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'AI </a:t>
                      </a:r>
                      <a:r>
                        <a:rPr lang="ko-KR" altLang="en-US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헌법</a:t>
                      </a:r>
                      <a:r>
                        <a:rPr lang="en-US" altLang="ko-KR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'</a:t>
                      </a:r>
                      <a:r>
                        <a:rPr lang="ko-KR" altLang="en-US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이라는 규칙을 주고 스스로 도덕적 원칙을 지키게 학습함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97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장점</a:t>
                      </a:r>
                      <a:endParaRPr lang="ko-KR" altLang="en-US" sz="32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수학 문제 풀이</a:t>
                      </a:r>
                      <a:r>
                        <a:rPr lang="en-US" altLang="ko-KR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코딩</a:t>
                      </a:r>
                      <a:r>
                        <a:rPr lang="en-US" altLang="ko-KR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창의적 기획 등 </a:t>
                      </a:r>
                      <a:r>
                        <a:rPr lang="ko-KR" alt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복잡한 사고</a:t>
                      </a:r>
                      <a:r>
                        <a:rPr lang="ko-KR" altLang="en-US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가 필요한 일에 가장 강력함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유튜브 영상 요약</a:t>
                      </a:r>
                      <a:r>
                        <a:rPr lang="en-US" altLang="ko-KR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320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구글 서비스 연동 등 실시간 정보 처리가 가장 빠름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거짓말</a:t>
                      </a:r>
                      <a:r>
                        <a:rPr lang="en-US" altLang="ko-KR" sz="32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32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환각</a:t>
                      </a:r>
                      <a:r>
                        <a:rPr lang="en-US" altLang="ko-KR" sz="32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ko-KR" altLang="en-US" sz="32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 가장 적고</a:t>
                      </a:r>
                      <a:r>
                        <a:rPr lang="en-US" altLang="ko-KR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32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수천 페이지의 문서를 정확하게 요약하는 능력이 탁월함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2543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0880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/>
    </mc:Choice>
    <mc:Fallback xmlns="">
      <p:transition spd="slow" advTm="1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9">
            <a:extLst>
              <a:ext uri="{FF2B5EF4-FFF2-40B4-BE49-F238E27FC236}">
                <a16:creationId xmlns:a16="http://schemas.microsoft.com/office/drawing/2014/main" id="{31F4087B-BB07-44F5-88ED-6163396FAD4E}"/>
              </a:ext>
            </a:extLst>
          </p:cNvPr>
          <p:cNvSpPr txBox="1"/>
          <p:nvPr/>
        </p:nvSpPr>
        <p:spPr>
          <a:xfrm>
            <a:off x="1524000" y="3098800"/>
            <a:ext cx="16764000" cy="1511300"/>
          </a:xfrm>
          <a:prstGeom prst="rect">
            <a:avLst/>
          </a:prstGeom>
        </p:spPr>
        <p:txBody>
          <a:bodyPr lIns="0" tIns="108373" rIns="0" bIns="0" rtlCol="0" anchor="t"/>
          <a:lstStyle/>
          <a:p>
            <a:pPr lvl="0" algn="l">
              <a:lnSpc>
                <a:spcPct val="99600"/>
              </a:lnSpc>
            </a:pPr>
            <a:r>
              <a:rPr lang="en" altLang="ko-KR" sz="8533" b="0" i="0" u="none" strike="noStrike" dirty="0">
                <a:solidFill>
                  <a:srgbClr val="1E1E1E"/>
                </a:solidFill>
                <a:latin typeface="Pretendard Black" panose="020B0600000101010101" charset="-127"/>
                <a:ea typeface="Pretendard Black" panose="020B0600000101010101" charset="-127"/>
              </a:rPr>
              <a:t>ChatGPT</a:t>
            </a:r>
            <a:endParaRPr lang="en" sz="8533" b="0" i="0" u="none" strike="noStrike" dirty="0">
              <a:solidFill>
                <a:srgbClr val="1E1E1E"/>
              </a:solidFill>
              <a:latin typeface="Pretendard Black" panose="020B0600000101010101" charset="-127"/>
              <a:ea typeface="Pretendard Black" panose="020B0600000101010101" charset="-127"/>
            </a:endParaRPr>
          </a:p>
        </p:txBody>
      </p:sp>
      <p:pic>
        <p:nvPicPr>
          <p:cNvPr id="1026" name="Picture 2" descr="2024년 생성형 AI 서비스 톺아보기 - 챗GPT, Claude, Gemini">
            <a:extLst>
              <a:ext uri="{FF2B5EF4-FFF2-40B4-BE49-F238E27FC236}">
                <a16:creationId xmlns:a16="http://schemas.microsoft.com/office/drawing/2014/main" id="{03715298-54AF-4F22-AC22-4B3B91FE44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326"/>
          <a:stretch/>
        </p:blipFill>
        <p:spPr bwMode="auto">
          <a:xfrm>
            <a:off x="7010400" y="10972800"/>
            <a:ext cx="10363200" cy="255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8D361A70-7C98-4D70-8A66-A5BF7C40A038}"/>
              </a:ext>
            </a:extLst>
          </p:cNvPr>
          <p:cNvSpPr txBox="1">
            <a:spLocks/>
          </p:cNvSpPr>
          <p:nvPr/>
        </p:nvSpPr>
        <p:spPr>
          <a:xfrm>
            <a:off x="1816100" y="12944021"/>
            <a:ext cx="8229600" cy="635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자료 출처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 err="1"/>
              <a:t>ChatGPTi</a:t>
            </a:r>
            <a:r>
              <a:rPr lang="ko-KR" altLang="en-US" dirty="0"/>
              <a:t>로 생성</a:t>
            </a: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7787CA84-70C6-4FC4-B56E-1AB434CE89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198250"/>
              </p:ext>
            </p:extLst>
          </p:nvPr>
        </p:nvGraphicFramePr>
        <p:xfrm>
          <a:off x="1676400" y="6177614"/>
          <a:ext cx="21031200" cy="329184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213130686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242660615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554191038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5607037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모델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가장 큰 특징</a:t>
                      </a:r>
                      <a:endParaRPr lang="ko-KR" altLang="en-US" sz="3200"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학습 방법</a:t>
                      </a:r>
                      <a:endParaRPr lang="ko-KR" altLang="en-US" sz="3200"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b="1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장점</a:t>
                      </a:r>
                      <a:endParaRPr lang="ko-KR" altLang="en-US" sz="3200"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19014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ChatGPT</a:t>
                      </a:r>
                      <a:endParaRPr lang="en-US" sz="3200"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사람과 대화 잘함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사람 평가로 학습 </a:t>
                      </a:r>
                      <a:r>
                        <a:rPr lang="en-US" altLang="ko-KR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좋은 답</a:t>
                      </a:r>
                      <a:r>
                        <a:rPr lang="en-US" altLang="ko-KR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/</a:t>
                      </a:r>
                      <a:r>
                        <a:rPr lang="ko-KR" altLang="en-US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나쁜 답을 사람이 선택</a:t>
                      </a:r>
                      <a:r>
                        <a:rPr lang="en-US" altLang="ko-KR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자연스러운 대화</a:t>
                      </a:r>
                      <a:r>
                        <a:rPr lang="en-US" altLang="ko-KR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활용 범위 넓음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56714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Gemini</a:t>
                      </a:r>
                      <a:endParaRPr lang="en-US" sz="3200" dirty="0"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dirty="0" err="1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멀티모달</a:t>
                      </a:r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 </a:t>
                      </a:r>
                      <a:r>
                        <a:rPr 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글</a:t>
                      </a:r>
                      <a:r>
                        <a:rPr lang="en-US" altLang="ko-KR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이미지</a:t>
                      </a:r>
                      <a:r>
                        <a:rPr lang="en-US" altLang="ko-KR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영상</a:t>
                      </a:r>
                      <a:r>
                        <a:rPr lang="en-US" altLang="ko-KR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소리를 함께 학습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이미지</a:t>
                      </a:r>
                      <a:r>
                        <a:rPr lang="en-US" altLang="ko-KR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·</a:t>
                      </a:r>
                      <a:r>
                        <a:rPr lang="ko-KR" altLang="en-US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영상 이해</a:t>
                      </a:r>
                      <a:r>
                        <a:rPr lang="en-US" altLang="ko-KR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32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정보 통합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6208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Claude</a:t>
                      </a:r>
                      <a:endParaRPr lang="en-US" sz="3200"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안전을 최우선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헌법</a:t>
                      </a:r>
                      <a:r>
                        <a:rPr lang="en-US" altLang="ko-KR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원칙</a:t>
                      </a:r>
                      <a:r>
                        <a:rPr lang="en-US" altLang="ko-KR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을 먼저 주고 학습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2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신중하고 위험한 답변이 적음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0425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883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/>
    </mc:Choice>
    <mc:Fallback xmlns="">
      <p:transition spd="slow" advTm="1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9">
            <a:extLst>
              <a:ext uri="{FF2B5EF4-FFF2-40B4-BE49-F238E27FC236}">
                <a16:creationId xmlns:a16="http://schemas.microsoft.com/office/drawing/2014/main" id="{31F4087B-BB07-44F5-88ED-6163396FAD4E}"/>
              </a:ext>
            </a:extLst>
          </p:cNvPr>
          <p:cNvSpPr txBox="1"/>
          <p:nvPr/>
        </p:nvSpPr>
        <p:spPr>
          <a:xfrm>
            <a:off x="1524000" y="3098800"/>
            <a:ext cx="16764000" cy="1511300"/>
          </a:xfrm>
          <a:prstGeom prst="rect">
            <a:avLst/>
          </a:prstGeom>
        </p:spPr>
        <p:txBody>
          <a:bodyPr lIns="0" tIns="108373" rIns="0" bIns="0" rtlCol="0" anchor="t"/>
          <a:lstStyle/>
          <a:p>
            <a:pPr lvl="0" algn="l">
              <a:lnSpc>
                <a:spcPct val="99600"/>
              </a:lnSpc>
            </a:pPr>
            <a:r>
              <a:rPr lang="en" sz="8533" b="0" i="0" u="none" strike="noStrike" dirty="0">
                <a:solidFill>
                  <a:srgbClr val="1E1E1E"/>
                </a:solidFill>
                <a:latin typeface="Pretendard Black" panose="020B0600000101010101" charset="-127"/>
                <a:ea typeface="Pretendard Black" panose="020B0600000101010101" charset="-127"/>
              </a:rPr>
              <a:t>Claude</a:t>
            </a:r>
          </a:p>
        </p:txBody>
      </p:sp>
      <p:pic>
        <p:nvPicPr>
          <p:cNvPr id="1026" name="Picture 2" descr="2024년 생성형 AI 서비스 톺아보기 - 챗GPT, Claude, Gemini">
            <a:extLst>
              <a:ext uri="{FF2B5EF4-FFF2-40B4-BE49-F238E27FC236}">
                <a16:creationId xmlns:a16="http://schemas.microsoft.com/office/drawing/2014/main" id="{03715298-54AF-4F22-AC22-4B3B91FE44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326"/>
          <a:stretch/>
        </p:blipFill>
        <p:spPr bwMode="auto">
          <a:xfrm>
            <a:off x="7010400" y="10972800"/>
            <a:ext cx="10363200" cy="255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8D361A70-7C98-4D70-8A66-A5BF7C40A038}"/>
              </a:ext>
            </a:extLst>
          </p:cNvPr>
          <p:cNvSpPr txBox="1">
            <a:spLocks/>
          </p:cNvSpPr>
          <p:nvPr/>
        </p:nvSpPr>
        <p:spPr>
          <a:xfrm>
            <a:off x="1816100" y="12944021"/>
            <a:ext cx="8229600" cy="635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자료 출처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Claude</a:t>
            </a:r>
            <a:r>
              <a:rPr lang="ko-KR" altLang="en-US" dirty="0"/>
              <a:t>로 생성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78090AF-8BAA-4365-B64A-BF65548FB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7281806"/>
              </p:ext>
            </p:extLst>
          </p:nvPr>
        </p:nvGraphicFramePr>
        <p:xfrm>
          <a:off x="1676400" y="6096000"/>
          <a:ext cx="21031200" cy="365760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368763286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71231899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423065507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1201442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ChatGPT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Gemini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Claude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36203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 b="1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가장 큰 특징</a:t>
                      </a:r>
                      <a:endParaRPr lang="ko-KR" altLang="en-US" sz="3600" dirty="0"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전문가 모델 </a:t>
                      </a:r>
                      <a:r>
                        <a:rPr lang="en-US" altLang="ko-KR" sz="36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16</a:t>
                      </a:r>
                      <a:r>
                        <a:rPr lang="ko-KR" altLang="en-US" sz="36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개를 조합해서 사용 </a:t>
                      </a:r>
                      <a:r>
                        <a:rPr lang="en-US" altLang="ko-KR" sz="36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36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필요한 것만 켬</a:t>
                      </a:r>
                      <a:r>
                        <a:rPr lang="en-US" altLang="ko-KR" sz="36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텍스트</a:t>
                      </a:r>
                      <a:r>
                        <a:rPr lang="en-US" altLang="ko-KR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+</a:t>
                      </a:r>
                      <a:r>
                        <a:rPr lang="ko-KR" alt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이미지</a:t>
                      </a:r>
                      <a:r>
                        <a:rPr lang="en-US" altLang="ko-KR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+</a:t>
                      </a:r>
                      <a:r>
                        <a:rPr lang="ko-KR" alt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영상을 한번에 이해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AI</a:t>
                      </a:r>
                      <a:r>
                        <a:rPr lang="ko-KR" alt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가 스스로 윤리적으로 학습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3367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 b="1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학습 방법</a:t>
                      </a:r>
                      <a:endParaRPr lang="ko-KR" altLang="en-US" sz="3600" dirty="0"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인간 피드백으로 학습 </a:t>
                      </a:r>
                      <a:r>
                        <a:rPr lang="en-US" altLang="ko-KR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(RLHF)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여러 종류 데이터 동시 학습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AI </a:t>
                      </a:r>
                      <a:r>
                        <a:rPr lang="ko-KR" alt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피드백으로 학습 </a:t>
                      </a:r>
                      <a:r>
                        <a:rPr lang="en-US" altLang="ko-KR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Constitutional AI)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79134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 b="1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장점</a:t>
                      </a:r>
                      <a:endParaRPr lang="ko-KR" altLang="en-US" sz="3600"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효율적</a:t>
                      </a:r>
                      <a:r>
                        <a:rPr lang="en-US" altLang="ko-KR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, </a:t>
                      </a:r>
                      <a:r>
                        <a:rPr lang="ko-KR" alt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대화 자연스러움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멀티미디어 처리 최강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 dirty="0"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안전하고 윤리적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6496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43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/>
    </mc:Choice>
    <mc:Fallback xmlns="">
      <p:transition spd="slow" advTm="1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081C4B9-DFEC-4F20-A6CB-B1F8C8919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원</a:t>
            </a:r>
            <a:r>
              <a:rPr lang="en-US" altLang="ko-KR" dirty="0"/>
              <a:t>-</a:t>
            </a:r>
            <a:r>
              <a:rPr lang="ko-KR" altLang="en-US" dirty="0"/>
              <a:t>핫 인코딩 </a:t>
            </a:r>
            <a:r>
              <a:rPr lang="en-US" altLang="ko-KR" dirty="0"/>
              <a:t>vs </a:t>
            </a:r>
            <a:r>
              <a:rPr lang="ko-KR" altLang="en-US" dirty="0"/>
              <a:t>이진법 인코딩 비교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F439F9-1B73-4EED-B891-9B84A30611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3100" y="4114800"/>
            <a:ext cx="21297900" cy="7040880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가정</a:t>
            </a:r>
            <a:r>
              <a:rPr lang="en-US" altLang="ko-KR" sz="3600" dirty="0"/>
              <a:t>: </a:t>
            </a:r>
            <a:r>
              <a:rPr lang="ko-KR" altLang="en-US" sz="3600" dirty="0"/>
              <a:t>만약 우리가 </a:t>
            </a:r>
            <a:r>
              <a:rPr lang="en-US" altLang="ko-KR" sz="3600" dirty="0"/>
              <a:t>8</a:t>
            </a:r>
            <a:r>
              <a:rPr lang="ko-KR" altLang="en-US" sz="3600" dirty="0"/>
              <a:t>개의 단어를 구분해야 한다면</a:t>
            </a:r>
            <a:r>
              <a:rPr lang="en-US" altLang="ko-KR" sz="3600" dirty="0"/>
              <a:t>…?</a:t>
            </a:r>
          </a:p>
          <a:p>
            <a:r>
              <a:rPr lang="ko-KR" altLang="en-US" sz="3600" dirty="0"/>
              <a:t>단어가 </a:t>
            </a:r>
            <a:r>
              <a:rPr lang="en-US" altLang="ko-KR" sz="3600" dirty="0"/>
              <a:t>10,000</a:t>
            </a:r>
            <a:r>
              <a:rPr lang="ko-KR" altLang="en-US" sz="3600" dirty="0"/>
              <a:t>개일 때 원</a:t>
            </a:r>
            <a:r>
              <a:rPr lang="en-US" altLang="ko-KR" sz="3600" dirty="0"/>
              <a:t>-</a:t>
            </a:r>
            <a:r>
              <a:rPr lang="ko-KR" altLang="en-US" sz="3600" dirty="0"/>
              <a:t>핫은 </a:t>
            </a:r>
            <a:r>
              <a:rPr lang="en-US" altLang="ko-KR" sz="3600" dirty="0"/>
              <a:t>10,000</a:t>
            </a:r>
            <a:r>
              <a:rPr lang="ko-KR" altLang="en-US" sz="3600" dirty="0"/>
              <a:t>차원이 필요하지만</a:t>
            </a:r>
            <a:r>
              <a:rPr lang="en-US" altLang="ko-KR" sz="3600" dirty="0"/>
              <a:t>, </a:t>
            </a:r>
            <a:r>
              <a:rPr lang="ko-KR" altLang="en-US" sz="3600" dirty="0"/>
              <a:t>이진법은 단 </a:t>
            </a:r>
            <a:r>
              <a:rPr lang="en-US" altLang="ko-KR" sz="3600" b="1" dirty="0">
                <a:effectLst/>
                <a:latin typeface="Google Sans Text"/>
              </a:rPr>
              <a:t>14</a:t>
            </a:r>
            <a:r>
              <a:rPr lang="ko-KR" altLang="en-US" sz="3600" b="1" dirty="0">
                <a:effectLst/>
                <a:latin typeface="Google Sans Text"/>
              </a:rPr>
              <a:t>차원</a:t>
            </a:r>
            <a:r>
              <a:rPr lang="en-US" altLang="ko-KR" sz="3600" dirty="0"/>
              <a:t>(</a:t>
            </a:r>
            <a:r>
              <a:rPr lang="en-US" altLang="ko-KR" sz="3600" dirty="0">
                <a:effectLst/>
                <a:latin typeface="Google Sans Text"/>
              </a:rPr>
              <a:t>2^14 = 16,384</a:t>
            </a:r>
            <a:r>
              <a:rPr lang="en-US" altLang="ko-KR" sz="3600" dirty="0"/>
              <a:t>)</a:t>
            </a:r>
            <a:r>
              <a:rPr lang="ko-KR" altLang="en-US" sz="3600" dirty="0"/>
              <a:t>이면 충분</a:t>
            </a:r>
          </a:p>
          <a:p>
            <a:r>
              <a:rPr lang="ko-KR" altLang="en-US" sz="3600" b="1" dirty="0">
                <a:solidFill>
                  <a:srgbClr val="C00000"/>
                </a:solidFill>
              </a:rPr>
              <a:t>의미적 거리의 왜곡</a:t>
            </a:r>
            <a:endParaRPr lang="en-US" altLang="ko-KR" sz="3600" b="1" dirty="0">
              <a:solidFill>
                <a:srgbClr val="C00000"/>
              </a:solidFill>
            </a:endParaRPr>
          </a:p>
          <a:p>
            <a:pPr lvl="1"/>
            <a:r>
              <a:rPr lang="ko-KR" altLang="en-US" sz="3200" dirty="0"/>
              <a:t>이진법에서는 </a:t>
            </a:r>
            <a:r>
              <a:rPr lang="en-US" altLang="ko-KR" sz="3200" dirty="0"/>
              <a:t>7(111)</a:t>
            </a:r>
            <a:r>
              <a:rPr lang="ko-KR" altLang="en-US" sz="3200" dirty="0"/>
              <a:t>과 </a:t>
            </a:r>
            <a:r>
              <a:rPr lang="en-US" altLang="ko-KR" sz="3200" dirty="0"/>
              <a:t>6(110)</a:t>
            </a:r>
            <a:r>
              <a:rPr lang="ko-KR" altLang="en-US" sz="3200" dirty="0"/>
              <a:t>은 한 끝 차이라 가깝게 느껴지지만</a:t>
            </a:r>
            <a:r>
              <a:rPr lang="en-US" altLang="ko-KR" sz="3200" dirty="0"/>
              <a:t>, 7(111)</a:t>
            </a:r>
            <a:r>
              <a:rPr lang="ko-KR" altLang="en-US" sz="3200" dirty="0"/>
              <a:t>과 </a:t>
            </a:r>
            <a:r>
              <a:rPr lang="en-US" altLang="ko-KR" sz="3200" dirty="0"/>
              <a:t>8(1000)</a:t>
            </a:r>
            <a:r>
              <a:rPr lang="ko-KR" altLang="en-US" sz="3200" dirty="0"/>
              <a:t>은 완전히 다른 숫자로 취급</a:t>
            </a:r>
            <a:endParaRPr lang="en-US" altLang="ko-KR" sz="3200" dirty="0"/>
          </a:p>
          <a:p>
            <a:pPr lvl="1"/>
            <a:r>
              <a:rPr lang="ko-KR" altLang="en-US" sz="3200" dirty="0"/>
              <a:t>실제 단어의 의미</a:t>
            </a:r>
            <a:r>
              <a:rPr lang="en-US" altLang="ko-KR" sz="3200" dirty="0"/>
              <a:t>(</a:t>
            </a:r>
            <a:r>
              <a:rPr lang="ko-KR" altLang="en-US" sz="3200" dirty="0"/>
              <a:t>예</a:t>
            </a:r>
            <a:r>
              <a:rPr lang="en-US" altLang="ko-KR" sz="3200" dirty="0"/>
              <a:t>: '</a:t>
            </a:r>
            <a:r>
              <a:rPr lang="ko-KR" altLang="en-US" sz="3200" dirty="0"/>
              <a:t>사과</a:t>
            </a:r>
            <a:r>
              <a:rPr lang="en-US" altLang="ko-KR" sz="3200" dirty="0"/>
              <a:t>'</a:t>
            </a:r>
            <a:r>
              <a:rPr lang="ko-KR" altLang="en-US" sz="3200" dirty="0"/>
              <a:t>와 </a:t>
            </a:r>
            <a:r>
              <a:rPr lang="en-US" altLang="ko-KR" sz="3200" dirty="0"/>
              <a:t>'</a:t>
            </a:r>
            <a:r>
              <a:rPr lang="ko-KR" altLang="en-US" sz="3200" dirty="0"/>
              <a:t>배</a:t>
            </a:r>
            <a:r>
              <a:rPr lang="en-US" altLang="ko-KR" sz="3200" dirty="0"/>
              <a:t>')</a:t>
            </a:r>
            <a:r>
              <a:rPr lang="ko-KR" altLang="en-US" sz="3200" dirty="0"/>
              <a:t>와 상관없이 단순히 </a:t>
            </a:r>
            <a:r>
              <a:rPr lang="ko-KR" altLang="en-US" sz="3200" b="1" dirty="0"/>
              <a:t>순서에 따라 관계가 결정</a:t>
            </a:r>
            <a:endParaRPr lang="en-US" altLang="ko-KR" sz="3200" b="1" dirty="0"/>
          </a:p>
          <a:p>
            <a:r>
              <a:rPr lang="ko-KR" altLang="en-US" sz="3600" b="1" dirty="0">
                <a:solidFill>
                  <a:srgbClr val="C00000"/>
                </a:solidFill>
              </a:rPr>
              <a:t>연산의 비효율성</a:t>
            </a:r>
            <a:endParaRPr lang="en-US" altLang="ko-KR" sz="3600" b="1" dirty="0">
              <a:solidFill>
                <a:srgbClr val="C00000"/>
              </a:solidFill>
            </a:endParaRPr>
          </a:p>
          <a:p>
            <a:pPr lvl="1"/>
            <a:r>
              <a:rPr lang="ko-KR" altLang="en-US" sz="3200" dirty="0" err="1"/>
              <a:t>딥러닝은</a:t>
            </a:r>
            <a:r>
              <a:rPr lang="ko-KR" altLang="en-US" sz="3200" dirty="0"/>
              <a:t> 미세한 숫자 변화</a:t>
            </a:r>
            <a:r>
              <a:rPr lang="en-US" altLang="ko-KR" sz="3200" dirty="0"/>
              <a:t>(</a:t>
            </a:r>
            <a:r>
              <a:rPr lang="ko-KR" altLang="en-US" sz="3200" dirty="0"/>
              <a:t>가중치</a:t>
            </a:r>
            <a:r>
              <a:rPr lang="en-US" altLang="ko-KR" sz="3200" dirty="0"/>
              <a:t>)</a:t>
            </a:r>
            <a:r>
              <a:rPr lang="ko-KR" altLang="en-US" sz="3200" dirty="0"/>
              <a:t>를 곱하고 더하며 학습</a:t>
            </a:r>
            <a:endParaRPr lang="en-US" altLang="ko-KR" sz="3200" dirty="0"/>
          </a:p>
          <a:p>
            <a:pPr lvl="1"/>
            <a:r>
              <a:rPr lang="ko-KR" altLang="en-US" sz="3200" dirty="0"/>
              <a:t>이진법은 </a:t>
            </a:r>
            <a:r>
              <a:rPr lang="en-US" altLang="ko-KR" sz="3200" dirty="0"/>
              <a:t>0</a:t>
            </a:r>
            <a:r>
              <a:rPr lang="ko-KR" altLang="en-US" sz="3200" dirty="0"/>
              <a:t>과 </a:t>
            </a:r>
            <a:r>
              <a:rPr lang="en-US" altLang="ko-KR" sz="3200" dirty="0"/>
              <a:t>1</a:t>
            </a:r>
            <a:r>
              <a:rPr lang="ko-KR" altLang="en-US" sz="3200" dirty="0"/>
              <a:t>로 딱딱 끊기기 때문에</a:t>
            </a:r>
            <a:r>
              <a:rPr lang="en-US" altLang="ko-KR" sz="3200" dirty="0"/>
              <a:t>, </a:t>
            </a:r>
            <a:r>
              <a:rPr lang="ko-KR" altLang="en-US" sz="3200" dirty="0"/>
              <a:t>단어 사이의 미묘한 유사도</a:t>
            </a:r>
            <a:r>
              <a:rPr lang="en-US" altLang="ko-KR" sz="3200" dirty="0"/>
              <a:t>(</a:t>
            </a:r>
            <a:r>
              <a:rPr lang="ko-KR" altLang="en-US" sz="3200" dirty="0"/>
              <a:t>예</a:t>
            </a:r>
            <a:r>
              <a:rPr lang="en-US" altLang="ko-KR" sz="3200" dirty="0"/>
              <a:t>: '</a:t>
            </a:r>
            <a:r>
              <a:rPr lang="ko-KR" altLang="en-US" sz="3200" dirty="0"/>
              <a:t>왕</a:t>
            </a:r>
            <a:r>
              <a:rPr lang="en-US" altLang="ko-KR" sz="3200" dirty="0"/>
              <a:t>'</a:t>
            </a:r>
            <a:r>
              <a:rPr lang="ko-KR" altLang="en-US" sz="3200" dirty="0"/>
              <a:t>과 </a:t>
            </a:r>
            <a:r>
              <a:rPr lang="en-US" altLang="ko-KR" sz="3200" dirty="0"/>
              <a:t>'</a:t>
            </a:r>
            <a:r>
              <a:rPr lang="ko-KR" altLang="en-US" sz="3200" dirty="0"/>
              <a:t>여왕</a:t>
            </a:r>
            <a:r>
              <a:rPr lang="en-US" altLang="ko-KR" sz="3200" dirty="0"/>
              <a:t>'</a:t>
            </a:r>
            <a:r>
              <a:rPr lang="ko-KR" altLang="en-US" sz="3200" dirty="0"/>
              <a:t>은 비슷하다</a:t>
            </a:r>
            <a:r>
              <a:rPr lang="en-US" altLang="ko-KR" sz="3200" dirty="0"/>
              <a:t>)</a:t>
            </a:r>
            <a:r>
              <a:rPr lang="ko-KR" altLang="en-US" sz="3200" dirty="0"/>
              <a:t>를 계산할 수 있는 공간이 없음</a:t>
            </a:r>
            <a:endParaRPr lang="en-US" altLang="ko-KR" sz="3200" dirty="0"/>
          </a:p>
          <a:p>
            <a:endParaRPr lang="ko-KR" altLang="en-US" sz="3600" dirty="0"/>
          </a:p>
          <a:p>
            <a:endParaRPr lang="en-US" altLang="ko-KR" sz="3600" dirty="0"/>
          </a:p>
          <a:p>
            <a:endParaRPr lang="ko-KR" altLang="en-US" sz="3600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819CE8FA-7BF1-4D5E-B657-6F42764DCF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2975156"/>
              </p:ext>
            </p:extLst>
          </p:nvPr>
        </p:nvGraphicFramePr>
        <p:xfrm>
          <a:off x="2076450" y="11155680"/>
          <a:ext cx="21031200" cy="2103120"/>
        </p:xfrm>
        <a:graphic>
          <a:graphicData uri="http://schemas.openxmlformats.org/drawingml/2006/table">
            <a:tbl>
              <a:tblPr/>
              <a:tblGrid>
                <a:gridCol w="5404184">
                  <a:extLst>
                    <a:ext uri="{9D8B030D-6E8A-4147-A177-3AD203B41FA5}">
                      <a16:colId xmlns:a16="http://schemas.microsoft.com/office/drawing/2014/main" val="1786880683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201801452"/>
                    </a:ext>
                  </a:extLst>
                </a:gridCol>
                <a:gridCol w="7854616">
                  <a:extLst>
                    <a:ext uri="{9D8B030D-6E8A-4147-A177-3AD203B41FA5}">
                      <a16:colId xmlns:a16="http://schemas.microsoft.com/office/drawing/2014/main" val="28986379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40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방법</a:t>
                      </a:r>
                      <a:endParaRPr lang="ko-KR" altLang="en-US" sz="4000" dirty="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40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표현 방식 </a:t>
                      </a:r>
                      <a:r>
                        <a:rPr lang="en-US" altLang="ko-KR" sz="40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40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예</a:t>
                      </a:r>
                      <a:r>
                        <a:rPr lang="en-US" altLang="ko-KR" sz="40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: 7</a:t>
                      </a:r>
                      <a:r>
                        <a:rPr lang="ko-KR" altLang="en-US" sz="40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번 단어</a:t>
                      </a:r>
                      <a:r>
                        <a:rPr lang="en-US" altLang="ko-KR" sz="4000" b="1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ko-KR" altLang="en-US" sz="4000" dirty="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40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필요한 차원</a:t>
                      </a:r>
                      <a:r>
                        <a:rPr lang="en-US" altLang="ko-KR" sz="40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</a:t>
                      </a:r>
                      <a:r>
                        <a:rPr lang="ko-KR" altLang="en-US" sz="40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길이</a:t>
                      </a:r>
                      <a:r>
                        <a:rPr lang="en-US" altLang="ko-KR" sz="40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)</a:t>
                      </a:r>
                      <a:endParaRPr lang="ko-KR" altLang="en-US" sz="40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98036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40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원</a:t>
                      </a:r>
                      <a:r>
                        <a:rPr lang="en-US" altLang="ko-KR" sz="40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-</a:t>
                      </a:r>
                      <a:r>
                        <a:rPr lang="ko-KR" altLang="en-US" sz="40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핫 인코딩</a:t>
                      </a:r>
                      <a:endParaRPr lang="ko-KR" altLang="en-US" sz="4000" dirty="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40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[0, 0, 0, 0, 0, 0, 0, 1]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40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단어 수만큼 </a:t>
                      </a:r>
                      <a:r>
                        <a:rPr lang="en-US" altLang="ko-KR" sz="40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($</a:t>
                      </a:r>
                      <a:r>
                        <a:rPr lang="en-US" sz="40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N$)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405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4000" b="1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이진법 인코딩</a:t>
                      </a:r>
                      <a:endParaRPr lang="ko-KR" altLang="en-US" sz="4000">
                        <a:effectLst/>
                        <a:latin typeface="Pretendard SemiBold" panose="020B0600000101010101" charset="-127"/>
                        <a:ea typeface="Pretendard SemiBol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40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[1, 1, 1] (2^3=8)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effectLst/>
                          <a:latin typeface="Pretendard SemiBold" panose="020B0600000101010101" charset="-127"/>
                          <a:ea typeface="Pretendard SemiBold" panose="020B0600000101010101" charset="-127"/>
                        </a:rPr>
                        <a:t>log_2 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850959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E37EBDC-7CCF-45A4-99F3-18158CD54E1B}"/>
              </a:ext>
            </a:extLst>
          </p:cNvPr>
          <p:cNvSpPr txBox="1"/>
          <p:nvPr/>
        </p:nvSpPr>
        <p:spPr>
          <a:xfrm>
            <a:off x="13411200" y="2084338"/>
            <a:ext cx="1272941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7200" dirty="0">
                <a:solidFill>
                  <a:srgbClr val="3C78D8"/>
                </a:solidFill>
                <a:latin typeface="Pretendard Black" panose="020B0600000101010101" charset="-127"/>
                <a:ea typeface="Pretendard Black" panose="020B0600000101010101" charset="-127"/>
              </a:rPr>
              <a:t>워드 </a:t>
            </a:r>
            <a:r>
              <a:rPr lang="ko-KR" altLang="en-US" sz="7200" dirty="0" err="1">
                <a:solidFill>
                  <a:srgbClr val="3C78D8"/>
                </a:solidFill>
                <a:latin typeface="Pretendard Black" panose="020B0600000101010101" charset="-127"/>
                <a:ea typeface="Pretendard Black" panose="020B0600000101010101" charset="-127"/>
              </a:rPr>
              <a:t>임베딩</a:t>
            </a:r>
            <a:endParaRPr lang="en-US" altLang="ko-KR" sz="7200" dirty="0">
              <a:solidFill>
                <a:srgbClr val="3C78D8"/>
              </a:solidFill>
              <a:latin typeface="Pretendard Black" panose="020B0600000101010101" charset="-127"/>
              <a:ea typeface="Pretendard Black" panose="020B0600000101010101" charset="-127"/>
            </a:endParaRPr>
          </a:p>
          <a:p>
            <a:pPr algn="ctr"/>
            <a:r>
              <a:rPr lang="en-US" altLang="ko-KR" sz="7200" dirty="0">
                <a:solidFill>
                  <a:srgbClr val="3C78D8"/>
                </a:solidFill>
                <a:latin typeface="Pretendard Black" panose="020B0600000101010101" charset="-127"/>
                <a:ea typeface="Pretendard Black" panose="020B0600000101010101" charset="-127"/>
              </a:rPr>
              <a:t>(Word Embedding)</a:t>
            </a:r>
            <a:endParaRPr lang="ko-KR" altLang="en-US" sz="7200" dirty="0">
              <a:solidFill>
                <a:srgbClr val="3C78D8"/>
              </a:solidFill>
              <a:latin typeface="Pretendard Black" panose="020B0600000101010101" charset="-127"/>
              <a:ea typeface="Pretendard Black" panose="020B0600000101010101" charset="-127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C5C63B0F-CCE3-4401-9407-12B501FB18A0}"/>
              </a:ext>
            </a:extLst>
          </p:cNvPr>
          <p:cNvSpPr/>
          <p:nvPr/>
        </p:nvSpPr>
        <p:spPr>
          <a:xfrm>
            <a:off x="13868400" y="2332991"/>
            <a:ext cx="1447800" cy="1725662"/>
          </a:xfrm>
          <a:prstGeom prst="rightArrow">
            <a:avLst/>
          </a:prstGeom>
          <a:solidFill>
            <a:srgbClr val="3C78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478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06A649-1C0C-4C3A-9BA9-13A5E2B48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벡터화 방법</a:t>
            </a:r>
            <a:r>
              <a:rPr lang="en-US" altLang="ko-KR" dirty="0"/>
              <a:t>: </a:t>
            </a:r>
            <a:r>
              <a:rPr lang="ko-KR" altLang="en-US" dirty="0"/>
              <a:t>단어 의미 학습</a:t>
            </a:r>
            <a:r>
              <a:rPr lang="en-US" altLang="ko-KR" dirty="0"/>
              <a:t>(</a:t>
            </a:r>
            <a:r>
              <a:rPr lang="en-US" altLang="ko-KR" b="1" dirty="0"/>
              <a:t>Word2Vec)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28C6D55-3457-4E55-9C27-79AACA317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C1931-C8D2-4674-99D2-2047F1DD7C23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B8DE16-6228-4CFD-A2B5-72418C642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3100" y="4597400"/>
            <a:ext cx="9791700" cy="8128000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/>
              <a:t>비슷한 문맥에 등장하는 단어는 비슷한 의미를 가짐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dirty="0"/>
              <a:t>예</a:t>
            </a:r>
            <a:r>
              <a:rPr lang="en-US" altLang="ko-KR" dirty="0"/>
              <a:t>: "</a:t>
            </a:r>
            <a:r>
              <a:rPr lang="ko-KR" altLang="en-US" dirty="0"/>
              <a:t>사과는 달다</a:t>
            </a:r>
            <a:r>
              <a:rPr lang="en-US" altLang="ko-KR" dirty="0"/>
              <a:t>“, ”</a:t>
            </a:r>
            <a:r>
              <a:rPr lang="ko-KR" altLang="en-US" dirty="0"/>
              <a:t>배는 달다</a:t>
            </a:r>
            <a:r>
              <a:rPr lang="en-US" altLang="ko-KR" dirty="0"/>
              <a:t>“</a:t>
            </a:r>
          </a:p>
          <a:p>
            <a:pPr marL="457200" lvl="1" indent="0">
              <a:buNone/>
            </a:pPr>
            <a:r>
              <a:rPr lang="ko-KR" altLang="en-US" dirty="0"/>
              <a:t>→ </a:t>
            </a:r>
            <a:r>
              <a:rPr lang="en-US" altLang="ko-KR" dirty="0"/>
              <a:t>“</a:t>
            </a:r>
            <a:r>
              <a:rPr lang="ko-KR" altLang="en-US" dirty="0"/>
              <a:t>사과</a:t>
            </a:r>
            <a:r>
              <a:rPr lang="en-US" altLang="ko-KR" dirty="0"/>
              <a:t>”</a:t>
            </a:r>
            <a:r>
              <a:rPr lang="ko-KR" altLang="en-US" dirty="0"/>
              <a:t>와 </a:t>
            </a:r>
            <a:r>
              <a:rPr lang="en-US" altLang="ko-KR" dirty="0"/>
              <a:t>“</a:t>
            </a:r>
            <a:r>
              <a:rPr lang="ko-KR" altLang="en-US" dirty="0"/>
              <a:t>배</a:t>
            </a:r>
            <a:r>
              <a:rPr lang="en-US" altLang="ko-KR" dirty="0"/>
              <a:t>” </a:t>
            </a:r>
            <a:r>
              <a:rPr lang="ko-KR" altLang="en-US" dirty="0"/>
              <a:t>는 비슷한 벡터</a:t>
            </a:r>
            <a:endParaRPr lang="en-US" altLang="ko-KR" dirty="0"/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dirty="0"/>
              <a:t>의미 관계를 수학적으로 표현</a:t>
            </a:r>
            <a:endParaRPr lang="en-US" altLang="ko-KR" dirty="0"/>
          </a:p>
          <a:p>
            <a:pPr marL="438150" lvl="1" indent="0">
              <a:spcBef>
                <a:spcPts val="1000"/>
              </a:spcBef>
              <a:buNone/>
              <a:defRPr/>
            </a:pPr>
            <a:r>
              <a:rPr lang="ko-KR" altLang="en-US" dirty="0"/>
              <a:t>단어 간 관계를 벡터 연산으로</a:t>
            </a:r>
            <a:r>
              <a:rPr lang="en-US" altLang="ko-KR" dirty="0"/>
              <a:t>!</a:t>
            </a:r>
          </a:p>
          <a:p>
            <a:pPr marL="438150" lvl="1" indent="0">
              <a:spcBef>
                <a:spcPts val="1000"/>
              </a:spcBef>
              <a:buNone/>
              <a:defRPr/>
            </a:pP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en-US" altLang="ko-KR" sz="3000" dirty="0" err="1"/>
              <a:t>vec</a:t>
            </a:r>
            <a:r>
              <a:rPr lang="en-US" altLang="ko-KR" sz="3000" dirty="0"/>
              <a:t>("</a:t>
            </a:r>
            <a:r>
              <a:rPr lang="ko-KR" altLang="en-US" sz="3000" dirty="0"/>
              <a:t>사과</a:t>
            </a:r>
            <a:r>
              <a:rPr lang="en-US" altLang="ko-KR" sz="3000" dirty="0"/>
              <a:t>") - </a:t>
            </a:r>
            <a:r>
              <a:rPr lang="en-US" altLang="ko-KR" sz="3000" dirty="0" err="1"/>
              <a:t>vec</a:t>
            </a:r>
            <a:r>
              <a:rPr lang="en-US" altLang="ko-KR" sz="3000" dirty="0"/>
              <a:t>("</a:t>
            </a:r>
            <a:r>
              <a:rPr lang="ko-KR" altLang="en-US" sz="3000" dirty="0"/>
              <a:t>과일</a:t>
            </a:r>
            <a:r>
              <a:rPr lang="en-US" altLang="ko-KR" sz="3000" dirty="0"/>
              <a:t>") + </a:t>
            </a:r>
            <a:r>
              <a:rPr lang="en-US" altLang="ko-KR" sz="3000" dirty="0" err="1"/>
              <a:t>vec</a:t>
            </a:r>
            <a:r>
              <a:rPr lang="en-US" altLang="ko-KR" sz="3000" dirty="0"/>
              <a:t>("</a:t>
            </a:r>
            <a:r>
              <a:rPr lang="ko-KR" altLang="en-US" sz="3000" dirty="0"/>
              <a:t>채소</a:t>
            </a:r>
            <a:r>
              <a:rPr lang="en-US" altLang="ko-KR" sz="3000" dirty="0"/>
              <a:t>") ≈ </a:t>
            </a:r>
            <a:r>
              <a:rPr lang="en-US" altLang="ko-KR" sz="3000" dirty="0" err="1"/>
              <a:t>vec</a:t>
            </a:r>
            <a:r>
              <a:rPr lang="en-US" altLang="ko-KR" sz="3000" dirty="0"/>
              <a:t>("</a:t>
            </a:r>
            <a:r>
              <a:rPr lang="ko-KR" altLang="en-US" sz="3000" dirty="0"/>
              <a:t>당근</a:t>
            </a:r>
            <a:r>
              <a:rPr lang="en-US" altLang="ko-KR" sz="3000" dirty="0"/>
              <a:t>")</a:t>
            </a:r>
          </a:p>
          <a:p>
            <a:pPr marL="457200" lvl="1" indent="0">
              <a:buNone/>
            </a:pPr>
            <a:endParaRPr lang="en-US" altLang="ko-KR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D34E39A-3F7C-45D3-8AD5-C2F7D6B58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3400" y="4620260"/>
            <a:ext cx="1186484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9FA067A8-AD6F-4ECD-87DE-195A4C7BFEB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944021"/>
            <a:ext cx="8229600" cy="635000"/>
          </a:xfrm>
        </p:spPr>
        <p:txBody>
          <a:bodyPr/>
          <a:lstStyle/>
          <a:p>
            <a:r>
              <a:rPr lang="ko-KR" altLang="en-US" dirty="0"/>
              <a:t>자료 출처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Gemini</a:t>
            </a:r>
            <a:r>
              <a:rPr lang="ko-KR" altLang="en-US" dirty="0"/>
              <a:t>로 생성</a:t>
            </a:r>
          </a:p>
        </p:txBody>
      </p:sp>
    </p:spTree>
    <p:extLst>
      <p:ext uri="{BB962C8B-B14F-4D97-AF65-F5344CB8AC3E}">
        <p14:creationId xmlns:p14="http://schemas.microsoft.com/office/powerpoint/2010/main" val="2791974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06A649-1C0C-4C3A-9BA9-13A5E2B48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벡터화 방법</a:t>
            </a:r>
            <a:r>
              <a:rPr lang="en-US" altLang="ko-KR" dirty="0"/>
              <a:t>: </a:t>
            </a:r>
            <a:r>
              <a:rPr lang="ko-KR" altLang="en-US" dirty="0"/>
              <a:t>단어 의미 학습</a:t>
            </a:r>
            <a:r>
              <a:rPr lang="en-US" altLang="ko-KR" dirty="0"/>
              <a:t>(</a:t>
            </a:r>
            <a:r>
              <a:rPr lang="en-US" altLang="ko-KR" b="1" dirty="0"/>
              <a:t>Word2Vec)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28C6D55-3457-4E55-9C27-79AACA317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C1931-C8D2-4674-99D2-2047F1DD7C23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B8DE16-6228-4CFD-A2B5-72418C642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밀집</a:t>
            </a:r>
            <a:r>
              <a:rPr lang="en-US" altLang="ko-KR" dirty="0"/>
              <a:t>(Dense) </a:t>
            </a:r>
            <a:r>
              <a:rPr lang="ko-KR" altLang="en-US" dirty="0"/>
              <a:t>벡터로 효율적 표현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en-US" altLang="ko-KR" dirty="0" err="1"/>
              <a:t>BoW</a:t>
            </a:r>
            <a:r>
              <a:rPr lang="en-US" altLang="ko-KR" dirty="0"/>
              <a:t>: [0,0,0,1,0,0,...,0] (10,000</a:t>
            </a:r>
            <a:r>
              <a:rPr lang="ko-KR" altLang="en-US" dirty="0"/>
              <a:t>차원</a:t>
            </a:r>
            <a:r>
              <a:rPr lang="en-US" altLang="ko-KR" dirty="0"/>
              <a:t>, </a:t>
            </a:r>
            <a:r>
              <a:rPr lang="ko-KR" altLang="en-US" dirty="0"/>
              <a:t>대부분 </a:t>
            </a:r>
            <a:r>
              <a:rPr lang="en-US" altLang="ko-KR" dirty="0"/>
              <a:t>0) </a:t>
            </a:r>
            <a:br>
              <a:rPr lang="en-US" altLang="ko-KR" dirty="0"/>
            </a:br>
            <a:r>
              <a:rPr lang="en-US" altLang="ko-KR" dirty="0"/>
              <a:t>      Word2Vec: [0.2, -0.5, 0.8, ...] (300</a:t>
            </a:r>
            <a:r>
              <a:rPr lang="ko-KR" altLang="en-US" dirty="0"/>
              <a:t>차원</a:t>
            </a:r>
            <a:r>
              <a:rPr lang="en-US" altLang="ko-KR" dirty="0"/>
              <a:t>, </a:t>
            </a:r>
            <a:r>
              <a:rPr lang="ko-KR" altLang="en-US" dirty="0"/>
              <a:t>모두 의미 있는 값</a:t>
            </a:r>
            <a:r>
              <a:rPr lang="en-US" altLang="ko-KR" dirty="0"/>
              <a:t>)</a:t>
            </a:r>
          </a:p>
          <a:p>
            <a:pPr marL="457200" lvl="1" indent="0">
              <a:buNone/>
            </a:pPr>
            <a:r>
              <a:rPr lang="ko-KR" altLang="en-US" dirty="0"/>
              <a:t>     → 훨씬 적은 차원</a:t>
            </a:r>
            <a:r>
              <a:rPr lang="en-US" altLang="ko-KR" dirty="0"/>
              <a:t>, </a:t>
            </a:r>
            <a:r>
              <a:rPr lang="ko-KR" altLang="en-US" dirty="0"/>
              <a:t>메모리 절약</a:t>
            </a:r>
            <a:r>
              <a:rPr lang="en-US" altLang="ko-KR" dirty="0"/>
              <a:t>, </a:t>
            </a:r>
            <a:r>
              <a:rPr lang="ko-KR" altLang="en-US" dirty="0"/>
              <a:t>계산 빠름</a:t>
            </a:r>
            <a:r>
              <a:rPr lang="en-US" altLang="ko-KR" dirty="0"/>
              <a:t>!</a:t>
            </a:r>
          </a:p>
          <a:p>
            <a:pPr marL="457200" lvl="1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789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06A649-1C0C-4C3A-9BA9-13A5E2B48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벡터화 방법</a:t>
            </a:r>
            <a:r>
              <a:rPr lang="en-US" altLang="ko-KR" dirty="0"/>
              <a:t>: </a:t>
            </a:r>
            <a:r>
              <a:rPr lang="ko-KR" altLang="en-US" dirty="0"/>
              <a:t>단어 의미 학습</a:t>
            </a:r>
            <a:r>
              <a:rPr lang="en-US" altLang="ko-KR" dirty="0"/>
              <a:t>(</a:t>
            </a:r>
            <a:r>
              <a:rPr lang="en-US" altLang="ko-KR" b="1" dirty="0"/>
              <a:t>Word2Vec)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28C6D55-3457-4E55-9C27-79AACA317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C1931-C8D2-4674-99D2-2047F1DD7C23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B8DE16-6228-4CFD-A2B5-72418C642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ko-KR" altLang="en-US" dirty="0"/>
              <a:t>학습 방식</a:t>
            </a:r>
            <a:endParaRPr lang="en-US" altLang="ko-KR" dirty="0"/>
          </a:p>
          <a:p>
            <a:r>
              <a:rPr lang="en-US" altLang="ko-KR" b="1" dirty="0"/>
              <a:t>CBOW</a:t>
            </a:r>
          </a:p>
          <a:p>
            <a:pPr marL="457200" lvl="1" indent="0">
              <a:buNone/>
            </a:pPr>
            <a:r>
              <a:rPr lang="ko-KR" altLang="en-US" dirty="0"/>
              <a:t>주변 단어 → 중심 단어 예측</a:t>
            </a:r>
            <a:br>
              <a:rPr lang="ko-KR" altLang="en-US" dirty="0"/>
            </a:br>
            <a:r>
              <a:rPr lang="en-US" altLang="ko-KR" dirty="0"/>
              <a:t>"</a:t>
            </a:r>
            <a:r>
              <a:rPr lang="ko-KR" altLang="en-US" dirty="0"/>
              <a:t>나는 </a:t>
            </a:r>
            <a:r>
              <a:rPr lang="en-US" altLang="ko-KR" dirty="0"/>
              <a:t>___ </a:t>
            </a:r>
            <a:r>
              <a:rPr lang="ko-KR" altLang="en-US" dirty="0"/>
              <a:t>를 먹었다</a:t>
            </a:r>
            <a:r>
              <a:rPr lang="en-US" altLang="ko-KR" dirty="0"/>
              <a:t>" → </a:t>
            </a:r>
            <a:r>
              <a:rPr lang="en-US" altLang="ko-KR" b="1" dirty="0"/>
              <a:t>"</a:t>
            </a:r>
            <a:r>
              <a:rPr lang="ko-KR" altLang="en-US" b="1" dirty="0"/>
              <a:t>사과</a:t>
            </a:r>
            <a:r>
              <a:rPr lang="en-US" altLang="ko-KR" b="1" dirty="0"/>
              <a:t>"</a:t>
            </a:r>
            <a:endParaRPr lang="ko-KR" altLang="en-US" dirty="0"/>
          </a:p>
          <a:p>
            <a:r>
              <a:rPr lang="en-US" altLang="ko-KR" b="1" dirty="0"/>
              <a:t>Skip-gram</a:t>
            </a:r>
          </a:p>
          <a:p>
            <a:pPr marL="457200" lvl="1" indent="0">
              <a:buNone/>
            </a:pPr>
            <a:r>
              <a:rPr lang="ko-KR" altLang="en-US" dirty="0"/>
              <a:t>중심 단어 → 주변 단어 예측</a:t>
            </a:r>
            <a:br>
              <a:rPr lang="ko-KR" altLang="en-US" dirty="0"/>
            </a:br>
            <a:r>
              <a:rPr lang="en-US" altLang="ko-KR" b="1" dirty="0"/>
              <a:t>"</a:t>
            </a:r>
            <a:r>
              <a:rPr lang="ko-KR" altLang="en-US" b="1" dirty="0"/>
              <a:t>사과</a:t>
            </a:r>
            <a:r>
              <a:rPr lang="en-US" altLang="ko-KR" b="1" dirty="0"/>
              <a:t>"</a:t>
            </a:r>
            <a:r>
              <a:rPr lang="ko-KR" altLang="en-US" dirty="0"/>
              <a:t> → </a:t>
            </a:r>
            <a:r>
              <a:rPr lang="en-US" altLang="ko-KR" dirty="0"/>
              <a:t>"</a:t>
            </a:r>
            <a:r>
              <a:rPr lang="ko-KR" altLang="en-US" dirty="0"/>
              <a:t>나는</a:t>
            </a:r>
            <a:r>
              <a:rPr lang="en-US" altLang="ko-KR" dirty="0"/>
              <a:t>", "</a:t>
            </a:r>
            <a:r>
              <a:rPr lang="ko-KR" altLang="en-US" dirty="0"/>
              <a:t>를</a:t>
            </a:r>
            <a:r>
              <a:rPr lang="en-US" altLang="ko-KR" dirty="0"/>
              <a:t>", "</a:t>
            </a:r>
            <a:r>
              <a:rPr lang="ko-KR" altLang="en-US" dirty="0"/>
              <a:t>먹었다</a:t>
            </a:r>
            <a:r>
              <a:rPr lang="en-US" altLang="ko-KR" dirty="0"/>
              <a:t>"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3251126-9EA7-49DC-B0E0-34E45C902ACA}"/>
              </a:ext>
            </a:extLst>
          </p:cNvPr>
          <p:cNvGrpSpPr/>
          <p:nvPr/>
        </p:nvGrpSpPr>
        <p:grpSpPr>
          <a:xfrm>
            <a:off x="14173200" y="4953000"/>
            <a:ext cx="8458200" cy="8128000"/>
            <a:chOff x="14173200" y="4953000"/>
            <a:chExt cx="8458200" cy="7242096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BD409128-2F13-4B67-939F-CE1FDC787696}"/>
                </a:ext>
              </a:extLst>
            </p:cNvPr>
            <p:cNvSpPr/>
            <p:nvPr/>
          </p:nvSpPr>
          <p:spPr>
            <a:xfrm>
              <a:off x="14173200" y="4953000"/>
              <a:ext cx="8458200" cy="6705600"/>
            </a:xfrm>
            <a:prstGeom prst="roundRect">
              <a:avLst>
                <a:gd name="adj" fmla="val 4071"/>
              </a:avLst>
            </a:prstGeom>
            <a:noFill/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DE9ECC-9BFB-4C3E-9701-A249AB2747EE}"/>
                </a:ext>
              </a:extLst>
            </p:cNvPr>
            <p:cNvSpPr txBox="1"/>
            <p:nvPr/>
          </p:nvSpPr>
          <p:spPr>
            <a:xfrm>
              <a:off x="14491563" y="5587261"/>
              <a:ext cx="7682637" cy="66078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4800" dirty="0">
                  <a:latin typeface="Pretendard SemiBold" panose="020B0600000101010101" charset="-127"/>
                  <a:ea typeface="Pretendard SemiBold" panose="020B0600000101010101" charset="-127"/>
                </a:rPr>
                <a:t>이러한 방법의 문제는</a:t>
              </a:r>
              <a:r>
                <a:rPr lang="en-US" altLang="ko-KR" sz="4800" dirty="0">
                  <a:latin typeface="Pretendard SemiBold" panose="020B0600000101010101" charset="-127"/>
                  <a:ea typeface="Pretendard SemiBold" panose="020B0600000101010101" charset="-127"/>
                </a:rPr>
                <a:t>?</a:t>
              </a:r>
            </a:p>
            <a:p>
              <a:pPr marL="685800" indent="-6858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4800" dirty="0">
                  <a:latin typeface="Pretendard SemiBold" panose="020B0600000101010101" charset="-127"/>
                  <a:ea typeface="Pretendard SemiBold" panose="020B0600000101010101" charset="-127"/>
                </a:rPr>
                <a:t>같은 단어 </a:t>
              </a:r>
              <a:r>
                <a:rPr lang="en-US" altLang="ko-KR" sz="4800" dirty="0">
                  <a:latin typeface="Pretendard SemiBold" panose="020B0600000101010101" charset="-127"/>
                  <a:ea typeface="Pretendard SemiBold" panose="020B0600000101010101" charset="-127"/>
                </a:rPr>
                <a:t>= </a:t>
              </a:r>
              <a:r>
                <a:rPr lang="ko-KR" altLang="en-US" sz="4800" dirty="0">
                  <a:latin typeface="Pretendard SemiBold" panose="020B0600000101010101" charset="-127"/>
                  <a:ea typeface="Pretendard SemiBold" panose="020B0600000101010101" charset="-127"/>
                </a:rPr>
                <a:t>항상 같은 벡터</a:t>
              </a:r>
              <a:endParaRPr lang="en-US" altLang="ko-KR" sz="4800" dirty="0">
                <a:latin typeface="Pretendard SemiBold" panose="020B0600000101010101" charset="-127"/>
                <a:ea typeface="Pretendard SemiBold" panose="020B0600000101010101" charset="-127"/>
              </a:endParaRPr>
            </a:p>
            <a:p>
              <a:pPr marL="685800" indent="-6858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4800" dirty="0">
                  <a:latin typeface="Pretendard SemiBold" panose="020B0600000101010101" charset="-127"/>
                  <a:ea typeface="Pretendard SemiBold" panose="020B0600000101010101" charset="-127"/>
                </a:rPr>
                <a:t>신조어</a:t>
              </a:r>
              <a:r>
                <a:rPr lang="en-US" altLang="ko-KR" sz="4800" dirty="0">
                  <a:latin typeface="Pretendard SemiBold" panose="020B0600000101010101" charset="-127"/>
                  <a:ea typeface="Pretendard SemiBold" panose="020B0600000101010101" charset="-127"/>
                </a:rPr>
                <a:t>/</a:t>
              </a:r>
              <a:r>
                <a:rPr lang="ko-KR" altLang="en-US" sz="4800" dirty="0">
                  <a:latin typeface="Pretendard SemiBold" panose="020B0600000101010101" charset="-127"/>
                  <a:ea typeface="Pretendard SemiBold" panose="020B0600000101010101" charset="-127"/>
                </a:rPr>
                <a:t>오타 처리 불가</a:t>
              </a:r>
              <a:endParaRPr lang="en-US" altLang="ko-KR" sz="4800" dirty="0">
                <a:latin typeface="Pretendard SemiBold" panose="020B0600000101010101" charset="-127"/>
                <a:ea typeface="Pretendard SemiBold" panose="020B0600000101010101" charset="-127"/>
              </a:endParaRPr>
            </a:p>
            <a:p>
              <a:pPr marL="685800" indent="-6858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4800" dirty="0">
                  <a:latin typeface="Pretendard SemiBold" panose="020B0600000101010101" charset="-127"/>
                  <a:ea typeface="Pretendard SemiBold" panose="020B0600000101010101" charset="-127"/>
                </a:rPr>
                <a:t>문장 전체 의미 파악 어려움</a:t>
              </a:r>
              <a:endParaRPr lang="en-US" altLang="ko-KR" sz="4800" dirty="0">
                <a:latin typeface="Pretendard SemiBold" panose="020B0600000101010101" charset="-127"/>
                <a:ea typeface="Pretendard SemiBold" panose="020B0600000101010101" charset="-127"/>
              </a:endParaRPr>
            </a:p>
            <a:p>
              <a:pPr marL="685800" indent="-6858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4800" dirty="0">
                  <a:latin typeface="Pretendard SemiBold" panose="020B0600000101010101" charset="-127"/>
                  <a:ea typeface="Pretendard SemiBold" panose="020B0600000101010101" charset="-127"/>
                </a:rPr>
                <a:t>문맥을 고려하지 못함</a:t>
              </a:r>
              <a:endParaRPr lang="en-US" altLang="ko-KR" sz="4800" dirty="0">
                <a:latin typeface="Pretendard SemiBold" panose="020B0600000101010101" charset="-127"/>
                <a:ea typeface="Pretendard SemiBold" panose="020B0600000101010101" charset="-127"/>
              </a:endParaRPr>
            </a:p>
            <a:p>
              <a:pPr marL="685800" indent="-6858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4800" dirty="0">
                  <a:latin typeface="Pretendard SemiBold" panose="020B0600000101010101" charset="-127"/>
                  <a:ea typeface="Pretendard SemiBold" panose="020B0600000101010101" charset="-127"/>
                </a:rPr>
                <a:t>순서 정보 없음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889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0"/>
    </mc:Choice>
    <mc:Fallback xmlns="">
      <p:transition spd="slow" advTm="4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1768A5-722C-4D7C-B903-BED51AE6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Recurrent Neural Networks: Process Sequences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99C2154-57BC-4BE1-AE08-41E156BF5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C1931-C8D2-4674-99D2-2047F1DD7C23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76C409-E041-461B-A39F-67AE85882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22" y="4419600"/>
            <a:ext cx="23308956" cy="7315200"/>
          </a:xfrm>
          <a:prstGeom prst="rect">
            <a:avLst/>
          </a:prstGeom>
        </p:spPr>
      </p:pic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37E303DD-5F73-4D1B-A21B-CD69B1DA0FC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816100" y="12573000"/>
            <a:ext cx="8229600" cy="1006021"/>
          </a:xfrm>
        </p:spPr>
        <p:txBody>
          <a:bodyPr/>
          <a:lstStyle/>
          <a:p>
            <a:r>
              <a:rPr lang="ko-KR" altLang="en-US" dirty="0"/>
              <a:t>참고자료</a:t>
            </a:r>
            <a:r>
              <a:rPr lang="en-US" altLang="ko-KR" dirty="0"/>
              <a:t>: https://cs231n.stanford.edu/slides/2025/lecture_7.pdf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6E8FEB-EB4F-4062-A9D0-3402FBC6EA00}"/>
              </a:ext>
            </a:extLst>
          </p:cNvPr>
          <p:cNvSpPr txBox="1"/>
          <p:nvPr/>
        </p:nvSpPr>
        <p:spPr>
          <a:xfrm>
            <a:off x="13411200" y="11682680"/>
            <a:ext cx="54102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000" dirty="0">
                <a:solidFill>
                  <a:srgbClr val="FF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비동기식</a:t>
            </a:r>
            <a:endParaRPr lang="en-US" altLang="ko-KR" sz="4000" dirty="0">
              <a:solidFill>
                <a:srgbClr val="FF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algn="ctr"/>
            <a:r>
              <a:rPr lang="ko-KR" altLang="en-US" sz="2800" dirty="0">
                <a:solidFill>
                  <a:srgbClr val="FF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예</a:t>
            </a:r>
            <a:r>
              <a:rPr lang="en-US" altLang="ko-KR" sz="2800" dirty="0">
                <a:solidFill>
                  <a:srgbClr val="FF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: </a:t>
            </a:r>
            <a:r>
              <a:rPr lang="ko-KR" altLang="en-US" sz="2800" dirty="0">
                <a:solidFill>
                  <a:srgbClr val="FF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기계 번역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4D8D5B-CD29-4055-A5FF-D5BC387D967B}"/>
              </a:ext>
            </a:extLst>
          </p:cNvPr>
          <p:cNvSpPr txBox="1"/>
          <p:nvPr/>
        </p:nvSpPr>
        <p:spPr>
          <a:xfrm>
            <a:off x="18516600" y="11670648"/>
            <a:ext cx="609187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000" dirty="0">
                <a:solidFill>
                  <a:srgbClr val="FF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동기식</a:t>
            </a:r>
            <a:endParaRPr lang="en-US" altLang="ko-KR" sz="4000" dirty="0">
              <a:solidFill>
                <a:srgbClr val="FF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algn="ctr"/>
            <a:r>
              <a:rPr lang="ko-KR" altLang="en-US" sz="2800" dirty="0">
                <a:solidFill>
                  <a:srgbClr val="FF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예</a:t>
            </a:r>
            <a:r>
              <a:rPr lang="en-US" altLang="ko-KR" sz="2800" dirty="0">
                <a:solidFill>
                  <a:srgbClr val="FF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: </a:t>
            </a:r>
            <a:r>
              <a:rPr lang="ko-KR" altLang="en-US" sz="2800" dirty="0" err="1">
                <a:solidFill>
                  <a:srgbClr val="FF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개체명</a:t>
            </a:r>
            <a:r>
              <a:rPr lang="ko-KR" altLang="en-US" sz="2800" dirty="0">
                <a:solidFill>
                  <a:srgbClr val="FF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인식 </a:t>
            </a:r>
            <a:endParaRPr lang="en-US" altLang="ko-KR" sz="2800" dirty="0">
              <a:solidFill>
                <a:srgbClr val="FF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algn="ctr"/>
            <a:r>
              <a:rPr lang="en-US" altLang="ko-KR" sz="2800" dirty="0">
                <a:solidFill>
                  <a:srgbClr val="FF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(Named Entity Recognition, NER)</a:t>
            </a:r>
            <a:endParaRPr lang="ko-KR" altLang="en-US" sz="2800" dirty="0">
              <a:solidFill>
                <a:srgbClr val="FF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C622AA-5889-4D31-969E-2DAE2FEBF494}"/>
              </a:ext>
            </a:extLst>
          </p:cNvPr>
          <p:cNvSpPr txBox="1"/>
          <p:nvPr/>
        </p:nvSpPr>
        <p:spPr>
          <a:xfrm>
            <a:off x="13563600" y="3613365"/>
            <a:ext cx="1230429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/>
              <a:t>입력</a:t>
            </a:r>
            <a:r>
              <a:rPr lang="en-US" altLang="ko-KR" sz="2800" dirty="0"/>
              <a:t>: "</a:t>
            </a:r>
            <a:r>
              <a:rPr lang="ko-KR" altLang="en-US" sz="2800" dirty="0"/>
              <a:t>김철수는 서울대학교에서 </a:t>
            </a:r>
            <a:r>
              <a:rPr lang="en-US" altLang="ko-KR" sz="2800" dirty="0"/>
              <a:t>AI</a:t>
            </a:r>
            <a:r>
              <a:rPr lang="ko-KR" altLang="en-US" sz="2800" dirty="0"/>
              <a:t>를 연구한다</a:t>
            </a:r>
            <a:r>
              <a:rPr lang="en-US" altLang="ko-KR" sz="2800" dirty="0"/>
              <a:t>“</a:t>
            </a:r>
          </a:p>
          <a:p>
            <a:pPr algn="ctr"/>
            <a:r>
              <a:rPr lang="ko-KR" altLang="en-US" sz="2800" dirty="0"/>
              <a:t>출력</a:t>
            </a:r>
            <a:r>
              <a:rPr lang="en-US" altLang="ko-KR" sz="2800" dirty="0"/>
              <a:t>:   - </a:t>
            </a:r>
            <a:r>
              <a:rPr lang="ko-KR" altLang="en-US" sz="2800" dirty="0"/>
              <a:t>김철수 </a:t>
            </a:r>
            <a:r>
              <a:rPr lang="en-US" altLang="ko-KR" sz="2800" dirty="0"/>
              <a:t>(</a:t>
            </a:r>
            <a:r>
              <a:rPr lang="ko-KR" altLang="en-US" sz="2800" dirty="0"/>
              <a:t>인물</a:t>
            </a:r>
            <a:r>
              <a:rPr lang="en-US" altLang="ko-KR" sz="2800" dirty="0"/>
              <a:t>)  - </a:t>
            </a:r>
            <a:r>
              <a:rPr lang="ko-KR" altLang="en-US" sz="2800" dirty="0"/>
              <a:t>서울대학교 </a:t>
            </a:r>
            <a:r>
              <a:rPr lang="en-US" altLang="ko-KR" sz="2800" dirty="0"/>
              <a:t>(</a:t>
            </a:r>
            <a:r>
              <a:rPr lang="ko-KR" altLang="en-US" sz="2800" dirty="0"/>
              <a:t>기관</a:t>
            </a:r>
            <a:r>
              <a:rPr lang="en-US" altLang="ko-KR" sz="2800" dirty="0"/>
              <a:t>)  - AI (</a:t>
            </a:r>
            <a:r>
              <a:rPr lang="ko-KR" altLang="en-US" sz="2800" dirty="0"/>
              <a:t>기술</a:t>
            </a:r>
            <a:r>
              <a:rPr lang="en-US" altLang="ko-KR" sz="2800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3D014C-0649-4ADF-8A3C-149FE57AD2B3}"/>
              </a:ext>
            </a:extLst>
          </p:cNvPr>
          <p:cNvSpPr txBox="1"/>
          <p:nvPr/>
        </p:nvSpPr>
        <p:spPr>
          <a:xfrm>
            <a:off x="13178478" y="11174786"/>
            <a:ext cx="52778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</a:rPr>
              <a:t>I am a student</a:t>
            </a:r>
            <a:endParaRPr lang="ko-KR" altLang="en-US" sz="3600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D8EA1D-E77A-4374-B222-02F2FADBD162}"/>
              </a:ext>
            </a:extLst>
          </p:cNvPr>
          <p:cNvSpPr txBox="1"/>
          <p:nvPr/>
        </p:nvSpPr>
        <p:spPr>
          <a:xfrm>
            <a:off x="15163800" y="5050541"/>
            <a:ext cx="52778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chemeClr val="accent1"/>
                </a:solidFill>
              </a:rPr>
              <a:t>나는 학생 입니다</a:t>
            </a:r>
          </a:p>
        </p:txBody>
      </p:sp>
    </p:spTree>
    <p:extLst>
      <p:ext uri="{BB962C8B-B14F-4D97-AF65-F5344CB8AC3E}">
        <p14:creationId xmlns:p14="http://schemas.microsoft.com/office/powerpoint/2010/main" val="277695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3237</TotalTime>
  <Words>875</Words>
  <Application>Microsoft Office PowerPoint</Application>
  <PresentationFormat>사용자 지정</PresentationFormat>
  <Paragraphs>130</Paragraphs>
  <Slides>9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맑은 고딕</vt:lpstr>
      <vt:lpstr>Arial</vt:lpstr>
      <vt:lpstr>Pretendard Black</vt:lpstr>
      <vt:lpstr>Wingdings</vt:lpstr>
      <vt:lpstr>Pretendard SemiBold</vt:lpstr>
      <vt:lpstr>Google Sans Text</vt:lpstr>
      <vt:lpstr>디자인 사용자 지정</vt:lpstr>
      <vt:lpstr>질문 사항</vt:lpstr>
      <vt:lpstr>PowerPoint 프레젠테이션</vt:lpstr>
      <vt:lpstr>PowerPoint 프레젠테이션</vt:lpstr>
      <vt:lpstr>PowerPoint 프레젠테이션</vt:lpstr>
      <vt:lpstr>원-핫 인코딩 vs 이진법 인코딩 비교</vt:lpstr>
      <vt:lpstr>벡터화 방법: 단어 의미 학습(Word2Vec)</vt:lpstr>
      <vt:lpstr>벡터화 방법: 단어 의미 학습(Word2Vec)</vt:lpstr>
      <vt:lpstr>벡터화 방법: 단어 의미 학습(Word2Vec)</vt:lpstr>
      <vt:lpstr>Recurrent Neural Networks: Process Sequences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유주연</dc:creator>
  <cp:lastModifiedBy>dbwnd</cp:lastModifiedBy>
  <cp:revision>154</cp:revision>
  <dcterms:created xsi:type="dcterms:W3CDTF">2006-08-16T00:00:00Z</dcterms:created>
  <dcterms:modified xsi:type="dcterms:W3CDTF">2026-01-19T09:55:16Z</dcterms:modified>
</cp:coreProperties>
</file>

<file path=docProps/thumbnail.jpeg>
</file>